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64" r:id="rId3"/>
    <p:sldId id="260" r:id="rId4"/>
    <p:sldId id="257" r:id="rId5"/>
    <p:sldId id="258" r:id="rId6"/>
    <p:sldId id="259" r:id="rId7"/>
    <p:sldId id="267" r:id="rId8"/>
    <p:sldId id="269" r:id="rId9"/>
    <p:sldId id="263" r:id="rId10"/>
  </p:sldIdLst>
  <p:sldSz cx="12192000" cy="6858000"/>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234" autoAdjust="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A7E6424F-C3E9-4B43-BE27-FF0FEA6AE7BC}" type="datetimeFigureOut">
              <a:rPr lang="ru-RU" smtClean="0"/>
              <a:t>03.05.2024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D4A979C-2EB5-404B-9D2A-F5743C387632}" type="slidenum">
              <a:rPr lang="ru-RU" smtClean="0"/>
              <a:t>‹#›</a:t>
            </a:fld>
            <a:endParaRPr lang="ru-RU"/>
          </a:p>
        </p:txBody>
      </p:sp>
    </p:spTree>
    <p:extLst>
      <p:ext uri="{BB962C8B-B14F-4D97-AF65-F5344CB8AC3E}">
        <p14:creationId xmlns:p14="http://schemas.microsoft.com/office/powerpoint/2010/main" val="1172694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7E6424F-C3E9-4B43-BE27-FF0FEA6AE7BC}" type="datetimeFigureOut">
              <a:rPr lang="ru-RU" smtClean="0"/>
              <a:t>03.05.2024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D4A979C-2EB5-404B-9D2A-F5743C387632}" type="slidenum">
              <a:rPr lang="ru-RU" smtClean="0"/>
              <a:t>‹#›</a:t>
            </a:fld>
            <a:endParaRPr lang="ru-RU"/>
          </a:p>
        </p:txBody>
      </p:sp>
    </p:spTree>
    <p:extLst>
      <p:ext uri="{BB962C8B-B14F-4D97-AF65-F5344CB8AC3E}">
        <p14:creationId xmlns:p14="http://schemas.microsoft.com/office/powerpoint/2010/main" val="103057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7E6424F-C3E9-4B43-BE27-FF0FEA6AE7BC}" type="datetimeFigureOut">
              <a:rPr lang="ru-RU" smtClean="0"/>
              <a:t>03.05.2024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D4A979C-2EB5-404B-9D2A-F5743C387632}"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945625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7E6424F-C3E9-4B43-BE27-FF0FEA6AE7BC}" type="datetimeFigureOut">
              <a:rPr lang="ru-RU" smtClean="0"/>
              <a:t>03.05.2024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D4A979C-2EB5-404B-9D2A-F5743C387632}" type="slidenum">
              <a:rPr lang="ru-RU" smtClean="0"/>
              <a:t>‹#›</a:t>
            </a:fld>
            <a:endParaRPr lang="ru-RU"/>
          </a:p>
        </p:txBody>
      </p:sp>
    </p:spTree>
    <p:extLst>
      <p:ext uri="{BB962C8B-B14F-4D97-AF65-F5344CB8AC3E}">
        <p14:creationId xmlns:p14="http://schemas.microsoft.com/office/powerpoint/2010/main" val="1347567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7E6424F-C3E9-4B43-BE27-FF0FEA6AE7BC}" type="datetimeFigureOut">
              <a:rPr lang="ru-RU" smtClean="0"/>
              <a:t>03.05.2024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D4A979C-2EB5-404B-9D2A-F5743C387632}"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43725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7E6424F-C3E9-4B43-BE27-FF0FEA6AE7BC}" type="datetimeFigureOut">
              <a:rPr lang="ru-RU" smtClean="0"/>
              <a:t>03.05.2024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D4A979C-2EB5-404B-9D2A-F5743C387632}" type="slidenum">
              <a:rPr lang="ru-RU" smtClean="0"/>
              <a:t>‹#›</a:t>
            </a:fld>
            <a:endParaRPr lang="ru-RU"/>
          </a:p>
        </p:txBody>
      </p:sp>
    </p:spTree>
    <p:extLst>
      <p:ext uri="{BB962C8B-B14F-4D97-AF65-F5344CB8AC3E}">
        <p14:creationId xmlns:p14="http://schemas.microsoft.com/office/powerpoint/2010/main" val="3235738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7E6424F-C3E9-4B43-BE27-FF0FEA6AE7BC}" type="datetimeFigureOut">
              <a:rPr lang="ru-RU" smtClean="0"/>
              <a:t>03.05.2024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D4A979C-2EB5-404B-9D2A-F5743C387632}" type="slidenum">
              <a:rPr lang="ru-RU" smtClean="0"/>
              <a:t>‹#›</a:t>
            </a:fld>
            <a:endParaRPr lang="ru-RU"/>
          </a:p>
        </p:txBody>
      </p:sp>
    </p:spTree>
    <p:extLst>
      <p:ext uri="{BB962C8B-B14F-4D97-AF65-F5344CB8AC3E}">
        <p14:creationId xmlns:p14="http://schemas.microsoft.com/office/powerpoint/2010/main" val="4205588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7E6424F-C3E9-4B43-BE27-FF0FEA6AE7BC}" type="datetimeFigureOut">
              <a:rPr lang="ru-RU" smtClean="0"/>
              <a:t>03.05.2024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D4A979C-2EB5-404B-9D2A-F5743C387632}" type="slidenum">
              <a:rPr lang="ru-RU" smtClean="0"/>
              <a:t>‹#›</a:t>
            </a:fld>
            <a:endParaRPr lang="ru-RU"/>
          </a:p>
        </p:txBody>
      </p:sp>
    </p:spTree>
    <p:extLst>
      <p:ext uri="{BB962C8B-B14F-4D97-AF65-F5344CB8AC3E}">
        <p14:creationId xmlns:p14="http://schemas.microsoft.com/office/powerpoint/2010/main" val="67620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pPr/>
              <a:t>03.05.2024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6268154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7E6424F-C3E9-4B43-BE27-FF0FEA6AE7BC}" type="datetimeFigureOut">
              <a:rPr lang="ru-RU" smtClean="0"/>
              <a:t>03.05.2024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D4A979C-2EB5-404B-9D2A-F5743C387632}" type="slidenum">
              <a:rPr lang="ru-RU" smtClean="0"/>
              <a:t>‹#›</a:t>
            </a:fld>
            <a:endParaRPr lang="ru-RU"/>
          </a:p>
        </p:txBody>
      </p:sp>
    </p:spTree>
    <p:extLst>
      <p:ext uri="{BB962C8B-B14F-4D97-AF65-F5344CB8AC3E}">
        <p14:creationId xmlns:p14="http://schemas.microsoft.com/office/powerpoint/2010/main" val="422653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7E6424F-C3E9-4B43-BE27-FF0FEA6AE7BC}" type="datetimeFigureOut">
              <a:rPr lang="ru-RU" smtClean="0"/>
              <a:t>03.05.2024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D4A979C-2EB5-404B-9D2A-F5743C387632}" type="slidenum">
              <a:rPr lang="ru-RU" smtClean="0"/>
              <a:t>‹#›</a:t>
            </a:fld>
            <a:endParaRPr lang="ru-RU"/>
          </a:p>
        </p:txBody>
      </p:sp>
    </p:spTree>
    <p:extLst>
      <p:ext uri="{BB962C8B-B14F-4D97-AF65-F5344CB8AC3E}">
        <p14:creationId xmlns:p14="http://schemas.microsoft.com/office/powerpoint/2010/main" val="24054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A7E6424F-C3E9-4B43-BE27-FF0FEA6AE7BC}" type="datetimeFigureOut">
              <a:rPr lang="ru-RU" smtClean="0"/>
              <a:t>03.05.2024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D4A979C-2EB5-404B-9D2A-F5743C387632}" type="slidenum">
              <a:rPr lang="ru-RU" smtClean="0"/>
              <a:t>‹#›</a:t>
            </a:fld>
            <a:endParaRPr lang="ru-RU"/>
          </a:p>
        </p:txBody>
      </p:sp>
    </p:spTree>
    <p:extLst>
      <p:ext uri="{BB962C8B-B14F-4D97-AF65-F5344CB8AC3E}">
        <p14:creationId xmlns:p14="http://schemas.microsoft.com/office/powerpoint/2010/main" val="1667641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A7E6424F-C3E9-4B43-BE27-FF0FEA6AE7BC}" type="datetimeFigureOut">
              <a:rPr lang="ru-RU" smtClean="0"/>
              <a:t>03.05.2024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D4A979C-2EB5-404B-9D2A-F5743C387632}" type="slidenum">
              <a:rPr lang="ru-RU" smtClean="0"/>
              <a:t>‹#›</a:t>
            </a:fld>
            <a:endParaRPr lang="ru-RU"/>
          </a:p>
        </p:txBody>
      </p:sp>
    </p:spTree>
    <p:extLst>
      <p:ext uri="{BB962C8B-B14F-4D97-AF65-F5344CB8AC3E}">
        <p14:creationId xmlns:p14="http://schemas.microsoft.com/office/powerpoint/2010/main" val="2818804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A7E6424F-C3E9-4B43-BE27-FF0FEA6AE7BC}" type="datetimeFigureOut">
              <a:rPr lang="ru-RU" smtClean="0"/>
              <a:t>03.05.2024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D4A979C-2EB5-404B-9D2A-F5743C387632}" type="slidenum">
              <a:rPr lang="ru-RU" smtClean="0"/>
              <a:t>‹#›</a:t>
            </a:fld>
            <a:endParaRPr lang="ru-RU"/>
          </a:p>
        </p:txBody>
      </p:sp>
    </p:spTree>
    <p:extLst>
      <p:ext uri="{BB962C8B-B14F-4D97-AF65-F5344CB8AC3E}">
        <p14:creationId xmlns:p14="http://schemas.microsoft.com/office/powerpoint/2010/main" val="1637672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E6424F-C3E9-4B43-BE27-FF0FEA6AE7BC}" type="datetimeFigureOut">
              <a:rPr lang="ru-RU" smtClean="0"/>
              <a:t>03.05.2024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D4A979C-2EB5-404B-9D2A-F5743C387632}" type="slidenum">
              <a:rPr lang="ru-RU" smtClean="0"/>
              <a:t>‹#›</a:t>
            </a:fld>
            <a:endParaRPr lang="ru-RU"/>
          </a:p>
        </p:txBody>
      </p:sp>
    </p:spTree>
    <p:extLst>
      <p:ext uri="{BB962C8B-B14F-4D97-AF65-F5344CB8AC3E}">
        <p14:creationId xmlns:p14="http://schemas.microsoft.com/office/powerpoint/2010/main" val="700249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A7E6424F-C3E9-4B43-BE27-FF0FEA6AE7BC}" type="datetimeFigureOut">
              <a:rPr lang="ru-RU" smtClean="0"/>
              <a:t>03.05.2024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D4A979C-2EB5-404B-9D2A-F5743C387632}" type="slidenum">
              <a:rPr lang="ru-RU" smtClean="0"/>
              <a:t>‹#›</a:t>
            </a:fld>
            <a:endParaRPr lang="ru-RU"/>
          </a:p>
        </p:txBody>
      </p:sp>
    </p:spTree>
    <p:extLst>
      <p:ext uri="{BB962C8B-B14F-4D97-AF65-F5344CB8AC3E}">
        <p14:creationId xmlns:p14="http://schemas.microsoft.com/office/powerpoint/2010/main" val="280051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7E6424F-C3E9-4B43-BE27-FF0FEA6AE7BC}" type="datetimeFigureOut">
              <a:rPr lang="ru-RU" smtClean="0"/>
              <a:t>03.05.2024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D4A979C-2EB5-404B-9D2A-F5743C387632}" type="slidenum">
              <a:rPr lang="ru-RU" smtClean="0"/>
              <a:t>‹#›</a:t>
            </a:fld>
            <a:endParaRPr lang="ru-RU"/>
          </a:p>
        </p:txBody>
      </p:sp>
    </p:spTree>
    <p:extLst>
      <p:ext uri="{BB962C8B-B14F-4D97-AF65-F5344CB8AC3E}">
        <p14:creationId xmlns:p14="http://schemas.microsoft.com/office/powerpoint/2010/main" val="1347537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7E6424F-C3E9-4B43-BE27-FF0FEA6AE7BC}" type="datetimeFigureOut">
              <a:rPr lang="ru-RU" smtClean="0"/>
              <a:t>03.05.2024</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4A979C-2EB5-404B-9D2A-F5743C387632}" type="slidenum">
              <a:rPr lang="ru-RU" smtClean="0"/>
              <a:t>‹#›</a:t>
            </a:fld>
            <a:endParaRPr lang="ru-RU"/>
          </a:p>
        </p:txBody>
      </p:sp>
    </p:spTree>
    <p:extLst>
      <p:ext uri="{BB962C8B-B14F-4D97-AF65-F5344CB8AC3E}">
        <p14:creationId xmlns:p14="http://schemas.microsoft.com/office/powerpoint/2010/main" val="3393739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07067" y="367916"/>
            <a:ext cx="3161915" cy="504920"/>
          </a:xfrm>
        </p:spPr>
        <p:txBody>
          <a:bodyPr/>
          <a:lstStyle/>
          <a:p>
            <a:pPr algn="ctr"/>
            <a:r>
              <a:rPr lang="kk-KZ" sz="3200" dirty="0" smtClean="0">
                <a:solidFill>
                  <a:srgbClr val="0070C0"/>
                </a:solidFill>
                <a:latin typeface="Times New Roman" panose="02020603050405020304" pitchFamily="18" charset="0"/>
                <a:cs typeface="Times New Roman" panose="02020603050405020304" pitchFamily="18" charset="0"/>
              </a:rPr>
              <a:t>Күн тәртібінде:</a:t>
            </a:r>
            <a:endParaRPr lang="ru-RU" sz="3200" dirty="0">
              <a:solidFill>
                <a:srgbClr val="0070C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678426" y="1007154"/>
            <a:ext cx="10840064" cy="5262979"/>
          </a:xfrm>
          <a:prstGeom prst="rect">
            <a:avLst/>
          </a:prstGeom>
        </p:spPr>
        <p:txBody>
          <a:bodyPr wrap="square">
            <a:spAutoFit/>
          </a:bodyPr>
          <a:lstStyle/>
          <a:p>
            <a:pPr algn="just"/>
            <a:r>
              <a:rPr lang="kk-KZ" dirty="0" smtClean="0">
                <a:latin typeface="Times New Roman" panose="02020603050405020304" pitchFamily="18" charset="0"/>
                <a:ea typeface="Calibri" panose="020F0502020204030204" pitchFamily="34" charset="0"/>
                <a:cs typeface="Times New Roman" panose="02020603050405020304" pitchFamily="18" charset="0"/>
              </a:rPr>
              <a:t>1</a:t>
            </a:r>
            <a:r>
              <a:rPr lang="kk-KZ" sz="2400" dirty="0" smtClean="0">
                <a:latin typeface="Times New Roman" panose="02020603050405020304" pitchFamily="18" charset="0"/>
                <a:ea typeface="Calibri" panose="020F0502020204030204" pitchFamily="34" charset="0"/>
                <a:cs typeface="Times New Roman" panose="02020603050405020304" pitchFamily="18" charset="0"/>
              </a:rPr>
              <a:t>.</a:t>
            </a:r>
            <a:r>
              <a:rPr lang="kk-KZ" sz="2400" dirty="0">
                <a:latin typeface="Times New Roman" panose="02020603050405020304" pitchFamily="18" charset="0"/>
                <a:ea typeface="Calibri" panose="020F0502020204030204" pitchFamily="34" charset="0"/>
                <a:cs typeface="Times New Roman" panose="02020603050405020304" pitchFamily="18" charset="0"/>
              </a:rPr>
              <a:t> </a:t>
            </a:r>
            <a:r>
              <a:rPr lang="kk-KZ" sz="2400" dirty="0" smtClean="0">
                <a:latin typeface="Times New Roman" panose="02020603050405020304" pitchFamily="18" charset="0"/>
                <a:ea typeface="Calibri" panose="020F0502020204030204" pitchFamily="34" charset="0"/>
                <a:cs typeface="Times New Roman" panose="02020603050405020304" pitchFamily="18" charset="0"/>
              </a:rPr>
              <a:t>Мектеп жанындағы «Күншуақ» және қала </a:t>
            </a:r>
            <a:r>
              <a:rPr lang="kk-KZ" sz="2400" dirty="0">
                <a:latin typeface="Times New Roman" panose="02020603050405020304" pitchFamily="18" charset="0"/>
                <a:ea typeface="Calibri" panose="020F0502020204030204" pitchFamily="34" charset="0"/>
                <a:cs typeface="Times New Roman" panose="02020603050405020304" pitchFamily="18" charset="0"/>
              </a:rPr>
              <a:t>сыртындағы жазғы сауықтыру </a:t>
            </a:r>
            <a:r>
              <a:rPr lang="kk-KZ" sz="2400" dirty="0" smtClean="0">
                <a:latin typeface="Times New Roman" panose="02020603050405020304" pitchFamily="18" charset="0"/>
                <a:ea typeface="Calibri" panose="020F0502020204030204" pitchFamily="34" charset="0"/>
                <a:cs typeface="Times New Roman" panose="02020603050405020304" pitchFamily="18" charset="0"/>
              </a:rPr>
              <a:t>лагерьлеріне </a:t>
            </a:r>
            <a:r>
              <a:rPr lang="kk-KZ" sz="2400" dirty="0">
                <a:latin typeface="Times New Roman" panose="02020603050405020304" pitchFamily="18" charset="0"/>
                <a:ea typeface="Calibri" panose="020F0502020204030204" pitchFamily="34" charset="0"/>
                <a:cs typeface="Times New Roman" panose="02020603050405020304" pitchFamily="18" charset="0"/>
              </a:rPr>
              <a:t>әлеуметтік мәртебеге ие оқушыларды қатыстыру.</a:t>
            </a:r>
            <a:endParaRPr lang="ru-RU" sz="2400" dirty="0">
              <a:latin typeface="Times New Roman" panose="02020603050405020304" pitchFamily="18" charset="0"/>
              <a:ea typeface="Calibri" panose="020F0502020204030204" pitchFamily="34" charset="0"/>
              <a:cs typeface="Times New Roman" panose="02020603050405020304" pitchFamily="18" charset="0"/>
            </a:endParaRPr>
          </a:p>
          <a:p>
            <a:pPr lvl="0" algn="just">
              <a:spcAft>
                <a:spcPts val="0"/>
              </a:spcAft>
            </a:pPr>
            <a:r>
              <a:rPr lang="kk-KZ"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kk-KZ"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Жауаптылар: </a:t>
            </a:r>
            <a:r>
              <a:rPr lang="kk-KZ" sz="2400" dirty="0" smtClean="0">
                <a:latin typeface="Times New Roman" panose="02020603050405020304" pitchFamily="18" charset="0"/>
                <a:ea typeface="Calibri" panose="020F0502020204030204" pitchFamily="34" charset="0"/>
                <a:cs typeface="Times New Roman" panose="02020603050405020304" pitchFamily="18" charset="0"/>
              </a:rPr>
              <a:t>Ә.С.Садықова, Г.М.Садыкова, Қ.Б.Тилеубаева </a:t>
            </a:r>
          </a:p>
          <a:p>
            <a:pPr lvl="0" algn="just">
              <a:spcAft>
                <a:spcPts val="0"/>
              </a:spcAft>
            </a:pPr>
            <a:r>
              <a:rPr lang="kk-KZ" sz="2400" dirty="0" smtClean="0">
                <a:latin typeface="Times New Roman" panose="02020603050405020304" pitchFamily="18" charset="0"/>
                <a:ea typeface="Calibri" panose="020F0502020204030204" pitchFamily="34" charset="0"/>
                <a:cs typeface="Times New Roman" panose="02020603050405020304" pitchFamily="18" charset="0"/>
              </a:rPr>
              <a:t>2. Мектеп </a:t>
            </a:r>
            <a:r>
              <a:rPr lang="kk-KZ" sz="2400" dirty="0">
                <a:latin typeface="Times New Roman" panose="02020603050405020304" pitchFamily="18" charset="0"/>
                <a:ea typeface="Calibri" panose="020F0502020204030204" pitchFamily="34" charset="0"/>
                <a:cs typeface="Times New Roman" panose="02020603050405020304" pitchFamily="18" charset="0"/>
              </a:rPr>
              <a:t>алаңын көгалдандыру,жазғы еңбек </a:t>
            </a:r>
            <a:r>
              <a:rPr lang="kk-KZ" sz="2400" dirty="0" smtClean="0">
                <a:latin typeface="Times New Roman" panose="02020603050405020304" pitchFamily="18" charset="0"/>
                <a:ea typeface="Calibri" panose="020F0502020204030204" pitchFamily="34" charset="0"/>
                <a:cs typeface="Times New Roman" panose="02020603050405020304" pitchFamily="18" charset="0"/>
              </a:rPr>
              <a:t>практикасы. ( 5-10 сыныптар)</a:t>
            </a:r>
          </a:p>
          <a:p>
            <a:pPr lvl="0">
              <a:spcAft>
                <a:spcPts val="0"/>
              </a:spcAft>
            </a:pPr>
            <a:r>
              <a:rPr lang="kk-KZ"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kk-KZ"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Жауапты: </a:t>
            </a:r>
            <a:r>
              <a:rPr lang="kk-KZ" sz="2400" dirty="0" smtClean="0">
                <a:latin typeface="Times New Roman" panose="02020603050405020304" pitchFamily="18" charset="0"/>
                <a:ea typeface="Calibri" panose="020F0502020204030204" pitchFamily="34" charset="0"/>
                <a:cs typeface="Times New Roman" panose="02020603050405020304" pitchFamily="18" charset="0"/>
              </a:rPr>
              <a:t>К.К.Шолтышева</a:t>
            </a:r>
          </a:p>
          <a:p>
            <a:r>
              <a:rPr lang="kk-KZ" sz="2400" dirty="0" smtClean="0">
                <a:latin typeface="Times New Roman" panose="02020603050405020304" pitchFamily="18" charset="0"/>
                <a:ea typeface="Calibri" panose="020F0502020204030204" pitchFamily="34" charset="0"/>
                <a:cs typeface="Times New Roman" panose="02020603050405020304" pitchFamily="18" charset="0"/>
              </a:rPr>
              <a:t>3.Қамқоршылық </a:t>
            </a:r>
            <a:r>
              <a:rPr lang="kk-KZ" sz="2400" dirty="0">
                <a:latin typeface="Times New Roman" panose="02020603050405020304" pitchFamily="18" charset="0"/>
                <a:ea typeface="Calibri" panose="020F0502020204030204" pitchFamily="34" charset="0"/>
                <a:cs typeface="Times New Roman" panose="02020603050405020304" pitchFamily="18" charset="0"/>
              </a:rPr>
              <a:t>кеңесінің жылдық жұмысының </a:t>
            </a:r>
            <a:r>
              <a:rPr lang="kk-KZ" sz="2400" dirty="0" smtClean="0">
                <a:latin typeface="Times New Roman" panose="02020603050405020304" pitchFamily="18" charset="0"/>
                <a:ea typeface="Calibri" panose="020F0502020204030204" pitchFamily="34" charset="0"/>
                <a:cs typeface="Times New Roman" panose="02020603050405020304" pitchFamily="18" charset="0"/>
              </a:rPr>
              <a:t>қорытындысы және 2024-2025 </a:t>
            </a:r>
            <a:r>
              <a:rPr lang="kk-KZ" sz="2400" dirty="0">
                <a:latin typeface="Times New Roman" panose="02020603050405020304" pitchFamily="18" charset="0"/>
                <a:ea typeface="Calibri" panose="020F0502020204030204" pitchFamily="34" charset="0"/>
                <a:cs typeface="Times New Roman" panose="02020603050405020304" pitchFamily="18" charset="0"/>
              </a:rPr>
              <a:t>жылға жоспар дайындау</a:t>
            </a:r>
            <a:r>
              <a:rPr lang="kk-KZ" sz="2400" dirty="0" smtClean="0">
                <a:latin typeface="Times New Roman" panose="02020603050405020304" pitchFamily="18" charset="0"/>
                <a:ea typeface="Calibri" panose="020F0502020204030204" pitchFamily="34" charset="0"/>
                <a:cs typeface="Times New Roman" panose="02020603050405020304" pitchFamily="18" charset="0"/>
              </a:rPr>
              <a:t>.</a:t>
            </a:r>
          </a:p>
          <a:p>
            <a:r>
              <a:rPr lang="kk-KZ"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kk-KZ"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Жауаптылар:</a:t>
            </a:r>
            <a:r>
              <a:rPr lang="kk-KZ" sz="2400" dirty="0" smtClean="0">
                <a:latin typeface="Times New Roman" panose="02020603050405020304" pitchFamily="18" charset="0"/>
                <a:ea typeface="Calibri" panose="020F0502020204030204" pitchFamily="34" charset="0"/>
                <a:cs typeface="Times New Roman" panose="02020603050405020304" pitchFamily="18" charset="0"/>
              </a:rPr>
              <a:t>Қамқоршылар кеңесінің төрағасы және қамқоршылар кеңесінің мүшелері</a:t>
            </a:r>
            <a:endParaRPr lang="ru-RU" sz="2400" dirty="0">
              <a:latin typeface="Times New Roman" panose="02020603050405020304" pitchFamily="18" charset="0"/>
              <a:ea typeface="Calibri" panose="020F0502020204030204" pitchFamily="34" charset="0"/>
              <a:cs typeface="Times New Roman" panose="02020603050405020304" pitchFamily="18" charset="0"/>
            </a:endParaRPr>
          </a:p>
          <a:p>
            <a:pPr lvl="0">
              <a:spcAft>
                <a:spcPts val="0"/>
              </a:spcAft>
            </a:pPr>
            <a:r>
              <a:rPr lang="kk-KZ" sz="2400" dirty="0" smtClean="0">
                <a:latin typeface="Times New Roman" panose="02020603050405020304" pitchFamily="18" charset="0"/>
                <a:ea typeface="Calibri" panose="020F0502020204030204" pitchFamily="34" charset="0"/>
                <a:cs typeface="Times New Roman" panose="02020603050405020304" pitchFamily="18" charset="0"/>
              </a:rPr>
              <a:t>4.Әртүрлі мәселелер</a:t>
            </a:r>
          </a:p>
          <a:p>
            <a:pPr marL="342900" lvl="0" indent="-342900" algn="just">
              <a:spcAft>
                <a:spcPts val="0"/>
              </a:spcAft>
              <a:buFont typeface="+mj-lt"/>
              <a:buAutoNum type="arabicPeriod"/>
            </a:pPr>
            <a:r>
              <a:rPr lang="kk-KZ" sz="2400" dirty="0" smtClean="0">
                <a:latin typeface="Times New Roman" panose="02020603050405020304" pitchFamily="18" charset="0"/>
                <a:ea typeface="Calibri" panose="020F0502020204030204" pitchFamily="34" charset="0"/>
                <a:cs typeface="Times New Roman" panose="02020603050405020304" pitchFamily="18" charset="0"/>
              </a:rPr>
              <a:t>Патриоттық </a:t>
            </a:r>
            <a:r>
              <a:rPr lang="kk-KZ" sz="2400" dirty="0">
                <a:latin typeface="Times New Roman" panose="02020603050405020304" pitchFamily="18" charset="0"/>
                <a:ea typeface="Calibri" panose="020F0502020204030204" pitchFamily="34" charset="0"/>
                <a:cs typeface="Times New Roman" panose="02020603050405020304" pitchFamily="18" charset="0"/>
              </a:rPr>
              <a:t>тәрбие айлығын ұйымдастыру және өткізу жұмыстарына қатысу. Жеңіс күні мерекелік шараға қатысу. Ұлы Отан соғысы,тыл  ардагерлерінің үйіне барып көмек жасау.</a:t>
            </a:r>
            <a:endParaRPr lang="ru-RU" sz="2400" dirty="0">
              <a:latin typeface="Times New Roman" panose="02020603050405020304" pitchFamily="18" charset="0"/>
              <a:ea typeface="Calibri" panose="020F0502020204030204" pitchFamily="34" charset="0"/>
              <a:cs typeface="Times New Roman" panose="02020603050405020304" pitchFamily="18" charset="0"/>
            </a:endParaRPr>
          </a:p>
          <a:p>
            <a:r>
              <a:rPr lang="kk-KZ" sz="2400" dirty="0" smtClean="0">
                <a:latin typeface="Times New Roman" panose="02020603050405020304" pitchFamily="18" charset="0"/>
                <a:ea typeface="Times New Roman" panose="02020603050405020304" pitchFamily="18" charset="0"/>
                <a:cs typeface="Times New Roman" panose="02020603050405020304" pitchFamily="18" charset="0"/>
              </a:rPr>
              <a:t>2. </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041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ятиугольник 3"/>
          <p:cNvSpPr/>
          <p:nvPr/>
        </p:nvSpPr>
        <p:spPr>
          <a:xfrm>
            <a:off x="3562251" y="91499"/>
            <a:ext cx="1979105" cy="397244"/>
          </a:xfrm>
          <a:prstGeom prst="homePlate">
            <a:avLst/>
          </a:prstGeom>
        </p:spPr>
        <p:style>
          <a:lnRef idx="1">
            <a:schemeClr val="accent4"/>
          </a:lnRef>
          <a:fillRef idx="1002">
            <a:schemeClr val="lt1"/>
          </a:fillRef>
          <a:effectRef idx="1">
            <a:schemeClr val="accent4"/>
          </a:effectRef>
          <a:fontRef idx="minor">
            <a:schemeClr val="dk1"/>
          </a:fontRef>
        </p:style>
        <p:txBody>
          <a:bodyPr rtlCol="0" anchor="ctr"/>
          <a:lstStyle/>
          <a:p>
            <a:pPr algn="ctr"/>
            <a:r>
              <a:rPr lang="kk-KZ" b="1" dirty="0" smtClean="0">
                <a:solidFill>
                  <a:srgbClr val="002060"/>
                </a:solidFill>
                <a:latin typeface="Times New Roman" pitchFamily="18" charset="0"/>
                <a:cs typeface="Times New Roman" pitchFamily="18" charset="0"/>
              </a:rPr>
              <a:t>«Күншуақ» </a:t>
            </a:r>
            <a:endParaRPr lang="ru-RU" b="1" dirty="0">
              <a:solidFill>
                <a:srgbClr val="002060"/>
              </a:solidFill>
              <a:latin typeface="Times New Roman" pitchFamily="18" charset="0"/>
              <a:cs typeface="Times New Roman" pitchFamily="18" charset="0"/>
            </a:endParaRPr>
          </a:p>
        </p:txBody>
      </p:sp>
      <p:sp>
        <p:nvSpPr>
          <p:cNvPr id="8" name="Пятиугольник 7"/>
          <p:cNvSpPr/>
          <p:nvPr/>
        </p:nvSpPr>
        <p:spPr>
          <a:xfrm>
            <a:off x="307443" y="1321242"/>
            <a:ext cx="2165540" cy="689223"/>
          </a:xfrm>
          <a:prstGeom prst="homePlate">
            <a:avLst/>
          </a:prstGeom>
        </p:spPr>
        <p:style>
          <a:lnRef idx="1">
            <a:schemeClr val="accent5"/>
          </a:lnRef>
          <a:fillRef idx="1002">
            <a:schemeClr val="lt1"/>
          </a:fillRef>
          <a:effectRef idx="1">
            <a:schemeClr val="accent5"/>
          </a:effectRef>
          <a:fontRef idx="minor">
            <a:schemeClr val="dk1"/>
          </a:fontRef>
        </p:style>
        <p:txBody>
          <a:bodyPr rtlCol="0" anchor="ctr"/>
          <a:lstStyle/>
          <a:p>
            <a:r>
              <a:rPr lang="kk-KZ" b="1" dirty="0" smtClean="0">
                <a:solidFill>
                  <a:schemeClr val="tx2">
                    <a:lumMod val="50000"/>
                  </a:schemeClr>
                </a:solidFill>
                <a:latin typeface="Times New Roman" pitchFamily="18" charset="0"/>
                <a:cs typeface="Times New Roman" pitchFamily="18" charset="0"/>
              </a:rPr>
              <a:t>Мектепалды даярлық сынып </a:t>
            </a:r>
            <a:endParaRPr lang="ru-RU" b="1" dirty="0">
              <a:solidFill>
                <a:schemeClr val="tx2">
                  <a:lumMod val="50000"/>
                </a:schemeClr>
              </a:solidFill>
              <a:latin typeface="Times New Roman" pitchFamily="18" charset="0"/>
              <a:cs typeface="Times New Roman" pitchFamily="18" charset="0"/>
            </a:endParaRPr>
          </a:p>
        </p:txBody>
      </p:sp>
      <p:sp>
        <p:nvSpPr>
          <p:cNvPr id="9" name="Пятиугольник 8"/>
          <p:cNvSpPr/>
          <p:nvPr/>
        </p:nvSpPr>
        <p:spPr>
          <a:xfrm>
            <a:off x="1089770" y="5813008"/>
            <a:ext cx="2572558" cy="867857"/>
          </a:xfrm>
          <a:prstGeom prst="homePlate">
            <a:avLst/>
          </a:prstGeom>
        </p:spPr>
        <p:style>
          <a:lnRef idx="1">
            <a:schemeClr val="accent5"/>
          </a:lnRef>
          <a:fillRef idx="1002">
            <a:schemeClr val="lt1"/>
          </a:fillRef>
          <a:effectRef idx="1">
            <a:schemeClr val="accent5"/>
          </a:effectRef>
          <a:fontRef idx="minor">
            <a:schemeClr val="dk1"/>
          </a:fontRef>
        </p:style>
        <p:txBody>
          <a:bodyPr rtlCol="0" anchor="ctr"/>
          <a:lstStyle/>
          <a:p>
            <a:pPr algn="ctr"/>
            <a:r>
              <a:rPr lang="kk-KZ" b="1" dirty="0" smtClean="0">
                <a:solidFill>
                  <a:schemeClr val="tx2">
                    <a:lumMod val="50000"/>
                  </a:schemeClr>
                </a:solidFill>
                <a:latin typeface="Times New Roman" pitchFamily="18" charset="0"/>
                <a:cs typeface="Times New Roman" pitchFamily="18" charset="0"/>
              </a:rPr>
              <a:t>Тіл мамандары</a:t>
            </a:r>
          </a:p>
          <a:p>
            <a:pPr algn="ctr"/>
            <a:r>
              <a:rPr lang="kk-KZ" b="1" dirty="0">
                <a:solidFill>
                  <a:schemeClr val="tx2">
                    <a:lumMod val="50000"/>
                  </a:schemeClr>
                </a:solidFill>
                <a:latin typeface="Times New Roman" pitchFamily="18" charset="0"/>
                <a:cs typeface="Times New Roman" pitchFamily="18" charset="0"/>
              </a:rPr>
              <a:t>Д</a:t>
            </a:r>
            <a:r>
              <a:rPr lang="kk-KZ" b="1" dirty="0" smtClean="0">
                <a:solidFill>
                  <a:schemeClr val="tx2">
                    <a:lumMod val="50000"/>
                  </a:schemeClr>
                </a:solidFill>
                <a:latin typeface="Times New Roman" pitchFamily="18" charset="0"/>
                <a:cs typeface="Times New Roman" pitchFamily="18" charset="0"/>
              </a:rPr>
              <a:t>ене шынықтыру</a:t>
            </a:r>
          </a:p>
          <a:p>
            <a:pPr algn="ctr"/>
            <a:r>
              <a:rPr lang="kk-KZ" b="1" dirty="0" smtClean="0">
                <a:solidFill>
                  <a:schemeClr val="tx2">
                    <a:lumMod val="50000"/>
                  </a:schemeClr>
                </a:solidFill>
                <a:latin typeface="Times New Roman" pitchFamily="18" charset="0"/>
                <a:cs typeface="Times New Roman" pitchFamily="18" charset="0"/>
              </a:rPr>
              <a:t>Педагог-психолог</a:t>
            </a:r>
          </a:p>
        </p:txBody>
      </p:sp>
      <p:sp>
        <p:nvSpPr>
          <p:cNvPr id="11" name="Пятиугольник 10"/>
          <p:cNvSpPr/>
          <p:nvPr/>
        </p:nvSpPr>
        <p:spPr>
          <a:xfrm>
            <a:off x="368258" y="2155054"/>
            <a:ext cx="1810819" cy="421100"/>
          </a:xfrm>
          <a:prstGeom prst="homePlate">
            <a:avLst/>
          </a:prstGeom>
        </p:spPr>
        <p:style>
          <a:lnRef idx="1">
            <a:schemeClr val="accent5"/>
          </a:lnRef>
          <a:fillRef idx="1002">
            <a:schemeClr val="lt1"/>
          </a:fillRef>
          <a:effectRef idx="1">
            <a:schemeClr val="accent5"/>
          </a:effectRef>
          <a:fontRef idx="minor">
            <a:schemeClr val="dk1"/>
          </a:fontRef>
        </p:style>
        <p:txBody>
          <a:bodyPr rtlCol="0" anchor="ctr"/>
          <a:lstStyle/>
          <a:p>
            <a:pPr algn="ctr"/>
            <a:r>
              <a:rPr lang="kk-KZ" b="1" dirty="0" smtClean="0">
                <a:solidFill>
                  <a:schemeClr val="tx2">
                    <a:lumMod val="50000"/>
                  </a:schemeClr>
                </a:solidFill>
                <a:latin typeface="Times New Roman" pitchFamily="18" charset="0"/>
                <a:cs typeface="Times New Roman" pitchFamily="18" charset="0"/>
              </a:rPr>
              <a:t>1 «а» сынып </a:t>
            </a:r>
            <a:endParaRPr lang="ru-RU" b="1" dirty="0">
              <a:solidFill>
                <a:schemeClr val="tx2">
                  <a:lumMod val="50000"/>
                </a:schemeClr>
              </a:solidFill>
              <a:latin typeface="Times New Roman" pitchFamily="18" charset="0"/>
              <a:cs typeface="Times New Roman" pitchFamily="18" charset="0"/>
            </a:endParaRPr>
          </a:p>
        </p:txBody>
      </p:sp>
      <p:sp>
        <p:nvSpPr>
          <p:cNvPr id="12" name="Пятиугольник 11"/>
          <p:cNvSpPr/>
          <p:nvPr/>
        </p:nvSpPr>
        <p:spPr>
          <a:xfrm>
            <a:off x="368258" y="2783920"/>
            <a:ext cx="1810819" cy="373534"/>
          </a:xfrm>
          <a:prstGeom prst="homePlate">
            <a:avLst/>
          </a:prstGeom>
        </p:spPr>
        <p:style>
          <a:lnRef idx="1">
            <a:schemeClr val="accent5"/>
          </a:lnRef>
          <a:fillRef idx="1002">
            <a:schemeClr val="lt1"/>
          </a:fillRef>
          <a:effectRef idx="1">
            <a:schemeClr val="accent5"/>
          </a:effectRef>
          <a:fontRef idx="minor">
            <a:schemeClr val="dk1"/>
          </a:fontRef>
        </p:style>
        <p:txBody>
          <a:bodyPr rtlCol="0" anchor="ctr"/>
          <a:lstStyle/>
          <a:p>
            <a:pPr algn="ctr"/>
            <a:r>
              <a:rPr lang="kk-KZ" b="1" dirty="0" smtClean="0">
                <a:solidFill>
                  <a:schemeClr val="tx2">
                    <a:lumMod val="50000"/>
                  </a:schemeClr>
                </a:solidFill>
                <a:latin typeface="Times New Roman" pitchFamily="18" charset="0"/>
                <a:cs typeface="Times New Roman" pitchFamily="18" charset="0"/>
              </a:rPr>
              <a:t>1 «ә» сынып </a:t>
            </a:r>
            <a:endParaRPr lang="ru-RU" b="1" dirty="0">
              <a:solidFill>
                <a:schemeClr val="tx2">
                  <a:lumMod val="50000"/>
                </a:schemeClr>
              </a:solidFill>
              <a:latin typeface="Times New Roman" pitchFamily="18" charset="0"/>
              <a:cs typeface="Times New Roman" pitchFamily="18" charset="0"/>
            </a:endParaRPr>
          </a:p>
        </p:txBody>
      </p:sp>
      <p:sp>
        <p:nvSpPr>
          <p:cNvPr id="13" name="Пятиугольник 12"/>
          <p:cNvSpPr/>
          <p:nvPr/>
        </p:nvSpPr>
        <p:spPr>
          <a:xfrm>
            <a:off x="458782" y="3366421"/>
            <a:ext cx="1720295" cy="399286"/>
          </a:xfrm>
          <a:prstGeom prst="homePlate">
            <a:avLst/>
          </a:prstGeom>
        </p:spPr>
        <p:style>
          <a:lnRef idx="1">
            <a:schemeClr val="accent5"/>
          </a:lnRef>
          <a:fillRef idx="1002">
            <a:schemeClr val="lt1"/>
          </a:fillRef>
          <a:effectRef idx="1">
            <a:schemeClr val="accent5"/>
          </a:effectRef>
          <a:fontRef idx="minor">
            <a:schemeClr val="dk1"/>
          </a:fontRef>
        </p:style>
        <p:txBody>
          <a:bodyPr rtlCol="0" anchor="ctr"/>
          <a:lstStyle/>
          <a:p>
            <a:pPr algn="ctr"/>
            <a:r>
              <a:rPr lang="kk-KZ" b="1" dirty="0" smtClean="0">
                <a:solidFill>
                  <a:schemeClr val="tx2">
                    <a:lumMod val="50000"/>
                  </a:schemeClr>
                </a:solidFill>
                <a:latin typeface="Times New Roman" pitchFamily="18" charset="0"/>
                <a:cs typeface="Times New Roman" pitchFamily="18" charset="0"/>
              </a:rPr>
              <a:t>2 -сынып </a:t>
            </a:r>
            <a:endParaRPr lang="ru-RU" b="1" dirty="0">
              <a:solidFill>
                <a:schemeClr val="tx2">
                  <a:lumMod val="50000"/>
                </a:schemeClr>
              </a:solidFill>
              <a:latin typeface="Times New Roman" pitchFamily="18" charset="0"/>
              <a:cs typeface="Times New Roman" pitchFamily="18" charset="0"/>
            </a:endParaRPr>
          </a:p>
        </p:txBody>
      </p:sp>
      <p:sp>
        <p:nvSpPr>
          <p:cNvPr id="7" name="Скругленный прямоугольник 6"/>
          <p:cNvSpPr/>
          <p:nvPr/>
        </p:nvSpPr>
        <p:spPr>
          <a:xfrm>
            <a:off x="2625292" y="1469864"/>
            <a:ext cx="2183957" cy="378920"/>
          </a:xfrm>
          <a:prstGeom prst="roundRect">
            <a:avLst/>
          </a:prstGeom>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r>
              <a:rPr lang="kk-KZ" b="1" dirty="0" smtClean="0">
                <a:ln w="0"/>
                <a:solidFill>
                  <a:srgbClr val="0070C0"/>
                </a:solidFill>
                <a:latin typeface="Times New Roman" panose="02020603050405020304" pitchFamily="18" charset="0"/>
                <a:cs typeface="Times New Roman" panose="02020603050405020304" pitchFamily="18" charset="0"/>
              </a:rPr>
              <a:t>Г.К.Амиржанова</a:t>
            </a:r>
            <a:endParaRPr lang="ru-RU" b="1" dirty="0">
              <a:ln w="0"/>
              <a:solidFill>
                <a:srgbClr val="0070C0"/>
              </a:solidFill>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2410953" y="2163660"/>
            <a:ext cx="2062365" cy="378920"/>
          </a:xfrm>
          <a:prstGeom prst="roundRect">
            <a:avLst/>
          </a:prstGeom>
        </p:spPr>
        <p:style>
          <a:lnRef idx="1">
            <a:schemeClr val="accent5"/>
          </a:lnRef>
          <a:fillRef idx="1003">
            <a:schemeClr val="lt2"/>
          </a:fillRef>
          <a:effectRef idx="1">
            <a:schemeClr val="accent5"/>
          </a:effectRef>
          <a:fontRef idx="minor">
            <a:schemeClr val="dk1"/>
          </a:fontRef>
        </p:style>
        <p:txBody>
          <a:bodyPr rtlCol="0" anchor="ctr"/>
          <a:lstStyle/>
          <a:p>
            <a:pPr algn="ctr"/>
            <a:r>
              <a:rPr lang="kk-KZ" b="1" dirty="0" smtClean="0">
                <a:ln w="0"/>
                <a:solidFill>
                  <a:srgbClr val="0070C0"/>
                </a:solidFill>
                <a:effectLst>
                  <a:outerShdw blurRad="38100" dist="25400" dir="5400000" algn="ctr" rotWithShape="0">
                    <a:srgbClr val="6E747A">
                      <a:alpha val="43000"/>
                    </a:srgbClr>
                  </a:outerShdw>
                </a:effectLst>
              </a:rPr>
              <a:t>А.О.Кошанова </a:t>
            </a:r>
            <a:endParaRPr lang="ru-RU" b="1" dirty="0">
              <a:ln w="0"/>
              <a:solidFill>
                <a:srgbClr val="0070C0"/>
              </a:solidFill>
              <a:effectLst>
                <a:outerShdw blurRad="38100" dist="25400" dir="5400000" algn="ctr" rotWithShape="0">
                  <a:srgbClr val="6E747A">
                    <a:alpha val="43000"/>
                  </a:srgbClr>
                </a:outerShdw>
              </a:effectLst>
            </a:endParaRPr>
          </a:p>
        </p:txBody>
      </p:sp>
      <p:sp>
        <p:nvSpPr>
          <p:cNvPr id="17" name="Скругленный прямоугольник 16"/>
          <p:cNvSpPr/>
          <p:nvPr/>
        </p:nvSpPr>
        <p:spPr>
          <a:xfrm>
            <a:off x="2376049" y="2818807"/>
            <a:ext cx="2372405" cy="378920"/>
          </a:xfrm>
          <a:prstGeom prst="roundRect">
            <a:avLst/>
          </a:prstGeom>
        </p:spPr>
        <p:style>
          <a:lnRef idx="0">
            <a:schemeClr val="accent6"/>
          </a:lnRef>
          <a:fillRef idx="1003">
            <a:schemeClr val="lt2"/>
          </a:fillRef>
          <a:effectRef idx="3">
            <a:schemeClr val="accent6"/>
          </a:effectRef>
          <a:fontRef idx="minor">
            <a:schemeClr val="lt1"/>
          </a:fontRef>
        </p:style>
        <p:txBody>
          <a:bodyPr rtlCol="0" anchor="ctr"/>
          <a:lstStyle/>
          <a:p>
            <a:pPr algn="ctr"/>
            <a:r>
              <a:rPr lang="kk-KZ" b="1"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Ж.С.Абдрахманова</a:t>
            </a:r>
            <a:endParaRPr lang="ru-RU"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8" name="Скругленный прямоугольник 17"/>
          <p:cNvSpPr/>
          <p:nvPr/>
        </p:nvSpPr>
        <p:spPr>
          <a:xfrm>
            <a:off x="2430871" y="676265"/>
            <a:ext cx="3299061" cy="378920"/>
          </a:xfrm>
          <a:prstGeom prst="roundRect">
            <a:avLst/>
          </a:prstGeom>
        </p:spPr>
        <p:style>
          <a:lnRef idx="1">
            <a:schemeClr val="accent6"/>
          </a:lnRef>
          <a:fillRef idx="1003">
            <a:schemeClr val="lt2"/>
          </a:fillRef>
          <a:effectRef idx="1">
            <a:schemeClr val="accent6"/>
          </a:effectRef>
          <a:fontRef idx="minor">
            <a:schemeClr val="dk1"/>
          </a:fontRef>
        </p:style>
        <p:txBody>
          <a:bodyPr rtlCol="0" anchor="ctr"/>
          <a:lstStyle/>
          <a:p>
            <a:pPr algn="ctr"/>
            <a:r>
              <a:rPr lang="kk-KZ" sz="2400" b="1" dirty="0" smtClean="0">
                <a:ln w="0"/>
                <a:solidFill>
                  <a:srgbClr val="FF0000"/>
                </a:solidFill>
                <a:effectLst>
                  <a:outerShdw blurRad="38100" dist="25400" dir="5400000" algn="ctr" rotWithShape="0">
                    <a:srgbClr val="6E747A">
                      <a:alpha val="43000"/>
                    </a:srgbClr>
                  </a:outerShdw>
                </a:effectLst>
              </a:rPr>
              <a:t>Мерзімі</a:t>
            </a:r>
            <a:r>
              <a:rPr lang="kk-KZ" sz="2400" dirty="0" smtClean="0">
                <a:ln w="0"/>
                <a:solidFill>
                  <a:srgbClr val="FF0000"/>
                </a:solidFill>
                <a:effectLst>
                  <a:outerShdw blurRad="38100" dist="25400" dir="5400000" algn="ctr" rotWithShape="0">
                    <a:srgbClr val="6E747A">
                      <a:alpha val="43000"/>
                    </a:srgbClr>
                  </a:outerShdw>
                </a:effectLst>
              </a:rPr>
              <a:t>: </a:t>
            </a:r>
            <a:r>
              <a:rPr lang="kk-KZ" sz="2400" dirty="0" smtClean="0">
                <a:ln w="0"/>
                <a:solidFill>
                  <a:srgbClr val="0070C0"/>
                </a:solidFill>
                <a:effectLst>
                  <a:outerShdw blurRad="38100" dist="25400" dir="5400000" algn="ctr" rotWithShape="0">
                    <a:srgbClr val="6E747A">
                      <a:alpha val="43000"/>
                    </a:srgbClr>
                  </a:outerShdw>
                </a:effectLst>
              </a:rPr>
              <a:t>3-14.06.24</a:t>
            </a:r>
            <a:endParaRPr lang="ru-RU" sz="2400" dirty="0">
              <a:ln w="0"/>
              <a:solidFill>
                <a:srgbClr val="0070C0"/>
              </a:solidFill>
              <a:effectLst>
                <a:outerShdw blurRad="38100" dist="25400" dir="5400000" algn="ctr" rotWithShape="0">
                  <a:srgbClr val="6E747A">
                    <a:alpha val="43000"/>
                  </a:srgbClr>
                </a:outerShdw>
              </a:effectLst>
            </a:endParaRPr>
          </a:p>
        </p:txBody>
      </p:sp>
      <p:pic>
        <p:nvPicPr>
          <p:cNvPr id="2" name="Рисунок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7443" y="547787"/>
            <a:ext cx="1270919" cy="770823"/>
          </a:xfrm>
          <a:prstGeom prst="ellipse">
            <a:avLst/>
          </a:prstGeom>
          <a:ln>
            <a:noFill/>
          </a:ln>
          <a:effectLst>
            <a:softEdge rad="112500"/>
          </a:effectLst>
        </p:spPr>
      </p:pic>
      <p:sp>
        <p:nvSpPr>
          <p:cNvPr id="14" name="Скругленный прямоугольник 13"/>
          <p:cNvSpPr/>
          <p:nvPr/>
        </p:nvSpPr>
        <p:spPr>
          <a:xfrm>
            <a:off x="2686089" y="3368478"/>
            <a:ext cx="2062365" cy="378920"/>
          </a:xfrm>
          <a:prstGeom prst="roundRect">
            <a:avLst/>
          </a:prstGeom>
        </p:spPr>
        <p:style>
          <a:lnRef idx="1">
            <a:schemeClr val="accent5"/>
          </a:lnRef>
          <a:fillRef idx="1003">
            <a:schemeClr val="lt2"/>
          </a:fillRef>
          <a:effectRef idx="1">
            <a:schemeClr val="accent5"/>
          </a:effectRef>
          <a:fontRef idx="minor">
            <a:schemeClr val="dk1"/>
          </a:fontRef>
        </p:style>
        <p:txBody>
          <a:bodyPr rtlCol="0" anchor="ctr"/>
          <a:lstStyle/>
          <a:p>
            <a:pPr algn="ctr"/>
            <a:r>
              <a:rPr lang="kk-KZ" b="1"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Авсилам Лиза </a:t>
            </a:r>
            <a:endParaRPr lang="ru-RU"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6" name="Пятиугольник 15"/>
          <p:cNvSpPr/>
          <p:nvPr/>
        </p:nvSpPr>
        <p:spPr>
          <a:xfrm>
            <a:off x="601350" y="4635199"/>
            <a:ext cx="1577727" cy="399286"/>
          </a:xfrm>
          <a:prstGeom prst="homePlate">
            <a:avLst/>
          </a:prstGeom>
        </p:spPr>
        <p:style>
          <a:lnRef idx="1">
            <a:schemeClr val="accent5"/>
          </a:lnRef>
          <a:fillRef idx="1002">
            <a:schemeClr val="lt1"/>
          </a:fillRef>
          <a:effectRef idx="1">
            <a:schemeClr val="accent5"/>
          </a:effectRef>
          <a:fontRef idx="minor">
            <a:schemeClr val="dk1"/>
          </a:fontRef>
        </p:style>
        <p:txBody>
          <a:bodyPr rtlCol="0" anchor="ctr"/>
          <a:lstStyle/>
          <a:p>
            <a:pPr algn="ctr"/>
            <a:r>
              <a:rPr lang="kk-KZ" b="1" dirty="0">
                <a:solidFill>
                  <a:schemeClr val="tx2">
                    <a:lumMod val="50000"/>
                  </a:schemeClr>
                </a:solidFill>
                <a:latin typeface="Times New Roman" pitchFamily="18" charset="0"/>
                <a:cs typeface="Times New Roman" pitchFamily="18" charset="0"/>
              </a:rPr>
              <a:t>3</a:t>
            </a:r>
            <a:r>
              <a:rPr lang="kk-KZ" b="1" dirty="0" smtClean="0">
                <a:solidFill>
                  <a:schemeClr val="tx2">
                    <a:lumMod val="50000"/>
                  </a:schemeClr>
                </a:solidFill>
                <a:latin typeface="Times New Roman" pitchFamily="18" charset="0"/>
                <a:cs typeface="Times New Roman" pitchFamily="18" charset="0"/>
              </a:rPr>
              <a:t> -сынып </a:t>
            </a:r>
            <a:endParaRPr lang="ru-RU" b="1" dirty="0">
              <a:solidFill>
                <a:schemeClr val="tx2">
                  <a:lumMod val="50000"/>
                </a:schemeClr>
              </a:solidFill>
              <a:latin typeface="Times New Roman" pitchFamily="18" charset="0"/>
              <a:cs typeface="Times New Roman" pitchFamily="18" charset="0"/>
            </a:endParaRPr>
          </a:p>
        </p:txBody>
      </p:sp>
      <p:sp>
        <p:nvSpPr>
          <p:cNvPr id="20" name="Скругленный прямоугольник 19"/>
          <p:cNvSpPr/>
          <p:nvPr/>
        </p:nvSpPr>
        <p:spPr>
          <a:xfrm>
            <a:off x="2410953" y="4634607"/>
            <a:ext cx="2062365" cy="378920"/>
          </a:xfrm>
          <a:prstGeom prst="roundRect">
            <a:avLst/>
          </a:prstGeom>
        </p:spPr>
        <p:style>
          <a:lnRef idx="1">
            <a:schemeClr val="accent5"/>
          </a:lnRef>
          <a:fillRef idx="1003">
            <a:schemeClr val="lt2"/>
          </a:fillRef>
          <a:effectRef idx="1">
            <a:schemeClr val="accent5"/>
          </a:effectRef>
          <a:fontRef idx="minor">
            <a:schemeClr val="dk1"/>
          </a:fontRef>
        </p:style>
        <p:txBody>
          <a:bodyPr rtlCol="0" anchor="ctr"/>
          <a:lstStyle/>
          <a:p>
            <a:pPr algn="ctr"/>
            <a:r>
              <a:rPr lang="kk-KZ" b="1" dirty="0" smtClean="0">
                <a:ln w="0"/>
                <a:solidFill>
                  <a:srgbClr val="0070C0"/>
                </a:solidFill>
                <a:effectLst>
                  <a:outerShdw blurRad="38100" dist="25400" dir="5400000" algn="ctr" rotWithShape="0">
                    <a:srgbClr val="6E747A">
                      <a:alpha val="43000"/>
                    </a:srgbClr>
                  </a:outerShdw>
                </a:effectLst>
              </a:rPr>
              <a:t>Г.А.Өмірбекова</a:t>
            </a:r>
            <a:endParaRPr lang="ru-RU" b="1" dirty="0">
              <a:ln w="0"/>
              <a:solidFill>
                <a:srgbClr val="0070C0"/>
              </a:solidFill>
              <a:effectLst>
                <a:outerShdw blurRad="38100" dist="25400" dir="5400000" algn="ctr" rotWithShape="0">
                  <a:srgbClr val="6E747A">
                    <a:alpha val="43000"/>
                  </a:srgbClr>
                </a:outerShdw>
              </a:effectLst>
            </a:endParaRPr>
          </a:p>
        </p:txBody>
      </p:sp>
      <p:sp>
        <p:nvSpPr>
          <p:cNvPr id="21" name="Пятиугольник 20"/>
          <p:cNvSpPr/>
          <p:nvPr/>
        </p:nvSpPr>
        <p:spPr>
          <a:xfrm>
            <a:off x="601350" y="5163615"/>
            <a:ext cx="1577727" cy="399286"/>
          </a:xfrm>
          <a:prstGeom prst="homePlate">
            <a:avLst/>
          </a:prstGeom>
        </p:spPr>
        <p:style>
          <a:lnRef idx="1">
            <a:schemeClr val="accent5"/>
          </a:lnRef>
          <a:fillRef idx="1002">
            <a:schemeClr val="lt1"/>
          </a:fillRef>
          <a:effectRef idx="1">
            <a:schemeClr val="accent5"/>
          </a:effectRef>
          <a:fontRef idx="minor">
            <a:schemeClr val="dk1"/>
          </a:fontRef>
        </p:style>
        <p:txBody>
          <a:bodyPr rtlCol="0" anchor="ctr"/>
          <a:lstStyle/>
          <a:p>
            <a:pPr algn="ctr"/>
            <a:r>
              <a:rPr lang="kk-KZ" b="1" dirty="0" smtClean="0">
                <a:solidFill>
                  <a:schemeClr val="tx2">
                    <a:lumMod val="50000"/>
                  </a:schemeClr>
                </a:solidFill>
                <a:latin typeface="Times New Roman" pitchFamily="18" charset="0"/>
                <a:cs typeface="Times New Roman" pitchFamily="18" charset="0"/>
              </a:rPr>
              <a:t>4 -сынып </a:t>
            </a:r>
            <a:endParaRPr lang="ru-RU" b="1" dirty="0">
              <a:solidFill>
                <a:schemeClr val="tx2">
                  <a:lumMod val="50000"/>
                </a:schemeClr>
              </a:solidFill>
              <a:latin typeface="Times New Roman" pitchFamily="18" charset="0"/>
              <a:cs typeface="Times New Roman" pitchFamily="18" charset="0"/>
            </a:endParaRPr>
          </a:p>
        </p:txBody>
      </p:sp>
      <p:sp>
        <p:nvSpPr>
          <p:cNvPr id="22" name="Скругленный прямоугольник 21"/>
          <p:cNvSpPr/>
          <p:nvPr/>
        </p:nvSpPr>
        <p:spPr>
          <a:xfrm>
            <a:off x="2410953" y="5211191"/>
            <a:ext cx="2062365" cy="378920"/>
          </a:xfrm>
          <a:prstGeom prst="roundRect">
            <a:avLst/>
          </a:prstGeom>
        </p:spPr>
        <p:style>
          <a:lnRef idx="1">
            <a:schemeClr val="accent5"/>
          </a:lnRef>
          <a:fillRef idx="1003">
            <a:schemeClr val="lt2"/>
          </a:fillRef>
          <a:effectRef idx="1">
            <a:schemeClr val="accent5"/>
          </a:effectRef>
          <a:fontRef idx="minor">
            <a:schemeClr val="dk1"/>
          </a:fontRef>
        </p:style>
        <p:txBody>
          <a:bodyPr rtlCol="0" anchor="ctr"/>
          <a:lstStyle/>
          <a:p>
            <a:pPr algn="ctr"/>
            <a:r>
              <a:rPr lang="kk-KZ" b="1" dirty="0" smtClean="0">
                <a:ln w="0"/>
                <a:solidFill>
                  <a:srgbClr val="0070C0"/>
                </a:solidFill>
                <a:effectLst>
                  <a:outerShdw blurRad="38100" dist="25400" dir="5400000" algn="ctr" rotWithShape="0">
                    <a:srgbClr val="6E747A">
                      <a:alpha val="43000"/>
                    </a:srgbClr>
                  </a:outerShdw>
                </a:effectLst>
              </a:rPr>
              <a:t>Г.М.Калибаева</a:t>
            </a:r>
            <a:endParaRPr lang="ru-RU" b="1" dirty="0">
              <a:ln w="0"/>
              <a:solidFill>
                <a:srgbClr val="0070C0"/>
              </a:solidFill>
              <a:effectLst>
                <a:outerShdw blurRad="38100" dist="25400" dir="5400000" algn="ctr" rotWithShape="0">
                  <a:srgbClr val="6E747A">
                    <a:alpha val="43000"/>
                  </a:srgbClr>
                </a:outerShdw>
              </a:effectLst>
            </a:endParaRPr>
          </a:p>
        </p:txBody>
      </p:sp>
      <p:sp>
        <p:nvSpPr>
          <p:cNvPr id="23" name="Скругленный прямоугольник 22"/>
          <p:cNvSpPr/>
          <p:nvPr/>
        </p:nvSpPr>
        <p:spPr>
          <a:xfrm>
            <a:off x="458783" y="3939241"/>
            <a:ext cx="4454613" cy="378920"/>
          </a:xfrm>
          <a:prstGeom prst="roundRect">
            <a:avLst/>
          </a:prstGeom>
        </p:spPr>
        <p:style>
          <a:lnRef idx="1">
            <a:schemeClr val="accent6"/>
          </a:lnRef>
          <a:fillRef idx="1003">
            <a:schemeClr val="lt2"/>
          </a:fillRef>
          <a:effectRef idx="1">
            <a:schemeClr val="accent6"/>
          </a:effectRef>
          <a:fontRef idx="minor">
            <a:schemeClr val="dk1"/>
          </a:fontRef>
        </p:style>
        <p:txBody>
          <a:bodyPr rtlCol="0" anchor="ctr"/>
          <a:lstStyle/>
          <a:p>
            <a:pPr algn="ctr"/>
            <a:r>
              <a:rPr lang="kk-KZ" sz="2400" b="1" dirty="0" smtClean="0">
                <a:ln w="0"/>
                <a:solidFill>
                  <a:srgbClr val="FF0000"/>
                </a:solidFill>
                <a:effectLst>
                  <a:outerShdw blurRad="38100" dist="25400" dir="5400000" algn="ctr" rotWithShape="0">
                    <a:srgbClr val="6E747A">
                      <a:alpha val="43000"/>
                    </a:srgbClr>
                  </a:outerShdw>
                </a:effectLst>
              </a:rPr>
              <a:t>Мерзімі: </a:t>
            </a:r>
            <a:r>
              <a:rPr lang="kk-KZ" sz="2400" b="1" i="1" dirty="0" smtClean="0">
                <a:ln w="0"/>
                <a:solidFill>
                  <a:srgbClr val="0070C0"/>
                </a:solidFill>
                <a:effectLst>
                  <a:outerShdw blurRad="38100" dist="25400" dir="5400000" algn="ctr" rotWithShape="0">
                    <a:srgbClr val="6E747A">
                      <a:alpha val="43000"/>
                    </a:srgbClr>
                  </a:outerShdw>
                </a:effectLst>
              </a:rPr>
              <a:t>17-28.06.24</a:t>
            </a:r>
            <a:endParaRPr lang="ru-RU" sz="2400" b="1" i="1" dirty="0">
              <a:ln w="0"/>
              <a:solidFill>
                <a:srgbClr val="0070C0"/>
              </a:solidFill>
              <a:effectLst>
                <a:outerShdw blurRad="38100" dist="25400" dir="5400000" algn="ctr" rotWithShape="0">
                  <a:srgbClr val="6E747A">
                    <a:alpha val="43000"/>
                  </a:srgbClr>
                </a:outerShdw>
              </a:effectLst>
            </a:endParaRPr>
          </a:p>
        </p:txBody>
      </p:sp>
      <p:sp>
        <p:nvSpPr>
          <p:cNvPr id="24" name="Пятиугольник 23"/>
          <p:cNvSpPr/>
          <p:nvPr/>
        </p:nvSpPr>
        <p:spPr>
          <a:xfrm>
            <a:off x="6474542" y="167012"/>
            <a:ext cx="5014451" cy="1776345"/>
          </a:xfrm>
          <a:prstGeom prst="homePlate">
            <a:avLst/>
          </a:prstGeom>
        </p:spPr>
        <p:style>
          <a:lnRef idx="1">
            <a:schemeClr val="accent5"/>
          </a:lnRef>
          <a:fillRef idx="1002">
            <a:schemeClr val="lt1"/>
          </a:fillRef>
          <a:effectRef idx="1">
            <a:schemeClr val="accent5"/>
          </a:effectRef>
          <a:fontRef idx="minor">
            <a:schemeClr val="dk1"/>
          </a:fontRef>
        </p:style>
        <p:txBody>
          <a:bodyPr rtlCol="0" anchor="ctr"/>
          <a:lstStyle/>
          <a:p>
            <a:pPr algn="ctr"/>
            <a:r>
              <a:rPr lang="kk-KZ" b="1" dirty="0" smtClean="0">
                <a:solidFill>
                  <a:srgbClr val="0070C0"/>
                </a:solidFill>
                <a:latin typeface="Times New Roman" pitchFamily="18" charset="0"/>
                <a:cs typeface="Times New Roman" pitchFamily="18" charset="0"/>
              </a:rPr>
              <a:t>Тамақтану</a:t>
            </a:r>
          </a:p>
          <a:p>
            <a:pPr algn="ctr"/>
            <a:r>
              <a:rPr lang="kk-KZ" b="1" dirty="0" smtClean="0">
                <a:solidFill>
                  <a:srgbClr val="0070C0"/>
                </a:solidFill>
                <a:latin typeface="Times New Roman" pitchFamily="18" charset="0"/>
                <a:cs typeface="Times New Roman" pitchFamily="18" charset="0"/>
              </a:rPr>
              <a:t>Жалпы оқумен қамту бойынша </a:t>
            </a:r>
          </a:p>
          <a:p>
            <a:pPr algn="ctr"/>
            <a:r>
              <a:rPr lang="kk-KZ" b="1" dirty="0" smtClean="0">
                <a:solidFill>
                  <a:srgbClr val="0070C0"/>
                </a:solidFill>
                <a:latin typeface="Times New Roman" pitchFamily="18" charset="0"/>
                <a:cs typeface="Times New Roman" pitchFamily="18" charset="0"/>
              </a:rPr>
              <a:t>ИП «Нурлан»</a:t>
            </a:r>
          </a:p>
          <a:p>
            <a:pPr algn="ctr"/>
            <a:r>
              <a:rPr lang="kk-KZ" b="1" dirty="0" smtClean="0">
                <a:solidFill>
                  <a:srgbClr val="0070C0"/>
                </a:solidFill>
                <a:latin typeface="Times New Roman" pitchFamily="18" charset="0"/>
                <a:cs typeface="Times New Roman" pitchFamily="18" charset="0"/>
              </a:rPr>
              <a:t>ТЕГІН,</a:t>
            </a:r>
          </a:p>
          <a:p>
            <a:pPr algn="ctr"/>
            <a:r>
              <a:rPr lang="kk-KZ" b="1" dirty="0" smtClean="0">
                <a:solidFill>
                  <a:srgbClr val="0070C0"/>
                </a:solidFill>
                <a:latin typeface="Times New Roman" pitchFamily="18" charset="0"/>
                <a:cs typeface="Times New Roman" pitchFamily="18" charset="0"/>
              </a:rPr>
              <a:t>ал қалған оқушылар ата –аналар қаражатымен (Ақылы) </a:t>
            </a:r>
            <a:endParaRPr lang="ru-RU" b="1" dirty="0">
              <a:solidFill>
                <a:srgbClr val="0070C0"/>
              </a:solidFill>
              <a:latin typeface="Times New Roman" pitchFamily="18" charset="0"/>
              <a:cs typeface="Times New Roman" pitchFamily="18" charset="0"/>
            </a:endParaRPr>
          </a:p>
        </p:txBody>
      </p:sp>
      <p:sp>
        <p:nvSpPr>
          <p:cNvPr id="25" name="Пятиугольник 24"/>
          <p:cNvSpPr/>
          <p:nvPr/>
        </p:nvSpPr>
        <p:spPr>
          <a:xfrm>
            <a:off x="5884606" y="5122141"/>
            <a:ext cx="4761546" cy="1549261"/>
          </a:xfrm>
          <a:prstGeom prst="homePlate">
            <a:avLst/>
          </a:prstGeom>
        </p:spPr>
        <p:style>
          <a:lnRef idx="1">
            <a:schemeClr val="accent5"/>
          </a:lnRef>
          <a:fillRef idx="1002">
            <a:schemeClr val="lt1"/>
          </a:fillRef>
          <a:effectRef idx="1">
            <a:schemeClr val="accent5"/>
          </a:effectRef>
          <a:fontRef idx="minor">
            <a:schemeClr val="dk1"/>
          </a:fontRef>
        </p:style>
        <p:txBody>
          <a:bodyPr rtlCol="0" anchor="ctr"/>
          <a:lstStyle/>
          <a:p>
            <a:pPr algn="ctr"/>
            <a:r>
              <a:rPr lang="kk-KZ" b="1" dirty="0" smtClean="0">
                <a:solidFill>
                  <a:srgbClr val="0070C0"/>
                </a:solidFill>
                <a:latin typeface="Times New Roman" pitchFamily="18" charset="0"/>
                <a:cs typeface="Times New Roman" pitchFamily="18" charset="0"/>
              </a:rPr>
              <a:t>Мектепалды даярлық сынып: 5</a:t>
            </a:r>
          </a:p>
          <a:p>
            <a:pPr algn="ctr"/>
            <a:r>
              <a:rPr lang="kk-KZ" b="1" dirty="0" smtClean="0">
                <a:solidFill>
                  <a:srgbClr val="0070C0"/>
                </a:solidFill>
                <a:latin typeface="Times New Roman" pitchFamily="18" charset="0"/>
                <a:cs typeface="Times New Roman" pitchFamily="18" charset="0"/>
              </a:rPr>
              <a:t>1 «а» сынып:6</a:t>
            </a:r>
          </a:p>
          <a:p>
            <a:pPr algn="ctr"/>
            <a:r>
              <a:rPr lang="kk-KZ" b="1" dirty="0" smtClean="0">
                <a:solidFill>
                  <a:srgbClr val="0070C0"/>
                </a:solidFill>
                <a:latin typeface="Times New Roman" pitchFamily="18" charset="0"/>
                <a:cs typeface="Times New Roman" pitchFamily="18" charset="0"/>
              </a:rPr>
              <a:t>1 «ә» сынып:9</a:t>
            </a:r>
          </a:p>
          <a:p>
            <a:pPr algn="ctr"/>
            <a:r>
              <a:rPr lang="kk-KZ" b="1" dirty="0" smtClean="0">
                <a:solidFill>
                  <a:srgbClr val="0070C0"/>
                </a:solidFill>
                <a:latin typeface="Times New Roman" pitchFamily="18" charset="0"/>
                <a:cs typeface="Times New Roman" pitchFamily="18" charset="0"/>
              </a:rPr>
              <a:t>2-сынып: 10</a:t>
            </a:r>
          </a:p>
          <a:p>
            <a:pPr algn="ctr"/>
            <a:r>
              <a:rPr lang="kk-KZ" b="1" dirty="0" smtClean="0">
                <a:solidFill>
                  <a:srgbClr val="0070C0"/>
                </a:solidFill>
                <a:latin typeface="Times New Roman" pitchFamily="18" charset="0"/>
                <a:cs typeface="Times New Roman" pitchFamily="18" charset="0"/>
              </a:rPr>
              <a:t>3-сынып: жоқ</a:t>
            </a:r>
          </a:p>
          <a:p>
            <a:pPr algn="ctr"/>
            <a:r>
              <a:rPr lang="kk-KZ" b="1" dirty="0" smtClean="0">
                <a:solidFill>
                  <a:srgbClr val="0070C0"/>
                </a:solidFill>
                <a:latin typeface="Times New Roman" pitchFamily="18" charset="0"/>
                <a:cs typeface="Times New Roman" pitchFamily="18" charset="0"/>
              </a:rPr>
              <a:t>4-сынып: 8</a:t>
            </a:r>
            <a:endParaRPr lang="ru-RU" b="1" dirty="0">
              <a:solidFill>
                <a:srgbClr val="0070C0"/>
              </a:solidFill>
              <a:latin typeface="Times New Roman" pitchFamily="18" charset="0"/>
              <a:cs typeface="Times New Roman" pitchFamily="18" charset="0"/>
            </a:endParaRPr>
          </a:p>
        </p:txBody>
      </p:sp>
      <p:sp>
        <p:nvSpPr>
          <p:cNvPr id="3" name="Скругленный прямоугольник 2"/>
          <p:cNvSpPr/>
          <p:nvPr/>
        </p:nvSpPr>
        <p:spPr>
          <a:xfrm>
            <a:off x="5884606" y="2325615"/>
            <a:ext cx="1956619" cy="71255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k-KZ" sz="2400" dirty="0" smtClean="0">
                <a:latin typeface="Times New Roman" panose="02020603050405020304" pitchFamily="18" charset="0"/>
                <a:cs typeface="Times New Roman" panose="02020603050405020304" pitchFamily="18" charset="0"/>
              </a:rPr>
              <a:t>«Жүзу» </a:t>
            </a:r>
          </a:p>
          <a:p>
            <a:pPr algn="ctr"/>
            <a:r>
              <a:rPr lang="kk-KZ" sz="2400" dirty="0" smtClean="0">
                <a:latin typeface="Times New Roman" panose="02020603050405020304" pitchFamily="18" charset="0"/>
                <a:cs typeface="Times New Roman" panose="02020603050405020304" pitchFamily="18" charset="0"/>
              </a:rPr>
              <a:t>250 тг </a:t>
            </a:r>
            <a:endParaRPr lang="ru-RU" sz="2400" dirty="0">
              <a:latin typeface="Times New Roman" panose="02020603050405020304" pitchFamily="18" charset="0"/>
              <a:cs typeface="Times New Roman" panose="02020603050405020304" pitchFamily="18" charset="0"/>
            </a:endParaRPr>
          </a:p>
        </p:txBody>
      </p:sp>
      <p:sp>
        <p:nvSpPr>
          <p:cNvPr id="27" name="Скругленный прямоугольник 26"/>
          <p:cNvSpPr/>
          <p:nvPr/>
        </p:nvSpPr>
        <p:spPr>
          <a:xfrm>
            <a:off x="8646237" y="2498059"/>
            <a:ext cx="2900517" cy="35627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kk-KZ" sz="2400" dirty="0" smtClean="0">
              <a:latin typeface="Times New Roman" panose="02020603050405020304" pitchFamily="18" charset="0"/>
              <a:cs typeface="Times New Roman" panose="02020603050405020304" pitchFamily="18" charset="0"/>
            </a:endParaRPr>
          </a:p>
          <a:p>
            <a:pPr algn="ctr"/>
            <a:r>
              <a:rPr lang="kk-KZ" sz="2400" dirty="0" smtClean="0">
                <a:latin typeface="Times New Roman" panose="02020603050405020304" pitchFamily="18" charset="0"/>
                <a:cs typeface="Times New Roman" panose="02020603050405020304" pitchFamily="18" charset="0"/>
              </a:rPr>
              <a:t>«АКВАПАРК» </a:t>
            </a:r>
          </a:p>
          <a:p>
            <a:pPr algn="ctr"/>
            <a:r>
              <a:rPr lang="kk-KZ" sz="2400" dirty="0" smtClean="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p:txBody>
      </p:sp>
      <p:sp>
        <p:nvSpPr>
          <p:cNvPr id="28" name="Скругленный прямоугольник 27"/>
          <p:cNvSpPr/>
          <p:nvPr/>
        </p:nvSpPr>
        <p:spPr>
          <a:xfrm>
            <a:off x="6213896" y="3420426"/>
            <a:ext cx="1956619" cy="50191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k-KZ" sz="2400" dirty="0" smtClean="0">
                <a:latin typeface="Times New Roman" panose="02020603050405020304" pitchFamily="18" charset="0"/>
                <a:cs typeface="Times New Roman" panose="02020603050405020304" pitchFamily="18" charset="0"/>
              </a:rPr>
              <a:t>«Мұражай» </a:t>
            </a:r>
          </a:p>
        </p:txBody>
      </p:sp>
      <p:sp>
        <p:nvSpPr>
          <p:cNvPr id="29" name="Скругленный прямоугольник 28"/>
          <p:cNvSpPr/>
          <p:nvPr/>
        </p:nvSpPr>
        <p:spPr>
          <a:xfrm>
            <a:off x="8783273" y="3318200"/>
            <a:ext cx="2763481" cy="50191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k-KZ" sz="2400" dirty="0" smtClean="0">
                <a:latin typeface="Times New Roman" panose="02020603050405020304" pitchFamily="18" charset="0"/>
                <a:cs typeface="Times New Roman" panose="02020603050405020304" pitchFamily="18" charset="0"/>
              </a:rPr>
              <a:t>Көкшетау қаласы </a:t>
            </a:r>
          </a:p>
        </p:txBody>
      </p:sp>
      <p:sp>
        <p:nvSpPr>
          <p:cNvPr id="30" name="Скругленный прямоугольник 29"/>
          <p:cNvSpPr/>
          <p:nvPr/>
        </p:nvSpPr>
        <p:spPr>
          <a:xfrm>
            <a:off x="7287069" y="4304598"/>
            <a:ext cx="1956619" cy="50191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kk-KZ" sz="2400" dirty="0" smtClean="0">
                <a:latin typeface="Times New Roman" panose="02020603050405020304" pitchFamily="18" charset="0"/>
                <a:cs typeface="Times New Roman" panose="02020603050405020304" pitchFamily="18" charset="0"/>
              </a:rPr>
              <a:t>«Топсаяхат» </a:t>
            </a:r>
          </a:p>
        </p:txBody>
      </p:sp>
    </p:spTree>
    <p:extLst>
      <p:ext uri="{BB962C8B-B14F-4D97-AF65-F5344CB8AC3E}">
        <p14:creationId xmlns:p14="http://schemas.microsoft.com/office/powerpoint/2010/main" val="2541412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4656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0722F625-6063-4B38-AEEA-2F93F37B249E}"/>
              </a:ext>
            </a:extLst>
          </p:cNvPr>
          <p:cNvSpPr>
            <a:spLocks noGrp="1"/>
          </p:cNvSpPr>
          <p:nvPr>
            <p:ph type="body" idx="1"/>
          </p:nvPr>
        </p:nvSpPr>
        <p:spPr>
          <a:xfrm>
            <a:off x="6166097" y="5237361"/>
            <a:ext cx="2771703" cy="860400"/>
          </a:xfrm>
        </p:spPr>
        <p:txBody>
          <a:bodyPr>
            <a:normAutofit/>
          </a:bodyPr>
          <a:lstStyle/>
          <a:p>
            <a:pPr algn="ctr"/>
            <a:r>
              <a:rPr lang="kk-KZ" sz="1400" b="1" dirty="0">
                <a:solidFill>
                  <a:schemeClr val="tx1"/>
                </a:solidFill>
                <a:latin typeface="Times New Roman" panose="02020603050405020304" pitchFamily="18" charset="0"/>
                <a:cs typeface="Times New Roman" panose="02020603050405020304" pitchFamily="18" charset="0"/>
              </a:rPr>
              <a:t>Аудандық шахмат ойындарынан жүлделі </a:t>
            </a:r>
            <a:endParaRPr lang="kk-KZ" sz="1400" b="1" dirty="0" smtClean="0">
              <a:solidFill>
                <a:schemeClr val="tx1"/>
              </a:solidFill>
              <a:latin typeface="Times New Roman" panose="02020603050405020304" pitchFamily="18" charset="0"/>
              <a:cs typeface="Times New Roman" panose="02020603050405020304" pitchFamily="18" charset="0"/>
            </a:endParaRPr>
          </a:p>
          <a:p>
            <a:pPr algn="ctr"/>
            <a:r>
              <a:rPr lang="kk-KZ" sz="1400" b="1" dirty="0" smtClean="0">
                <a:solidFill>
                  <a:schemeClr val="tx1"/>
                </a:solidFill>
                <a:latin typeface="Times New Roman" panose="02020603050405020304" pitchFamily="18" charset="0"/>
                <a:cs typeface="Times New Roman" panose="02020603050405020304" pitchFamily="18" charset="0"/>
              </a:rPr>
              <a:t>І </a:t>
            </a:r>
            <a:r>
              <a:rPr lang="kk-KZ" sz="1400" b="1" dirty="0">
                <a:solidFill>
                  <a:schemeClr val="tx1"/>
                </a:solidFill>
                <a:latin typeface="Times New Roman" panose="02020603050405020304" pitchFamily="18" charset="0"/>
                <a:cs typeface="Times New Roman" panose="02020603050405020304" pitchFamily="18" charset="0"/>
              </a:rPr>
              <a:t>орын</a:t>
            </a:r>
            <a:endParaRPr lang="ru-RU" sz="1400" b="1" dirty="0">
              <a:solidFill>
                <a:schemeClr val="tx1"/>
              </a:solidFill>
              <a:latin typeface="Times New Roman" panose="02020603050405020304" pitchFamily="18" charset="0"/>
              <a:cs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id="{09EB7C5F-6568-44B0-9A0D-2C94D78B4AB2}"/>
              </a:ext>
            </a:extLst>
          </p:cNvPr>
          <p:cNvPicPr>
            <a:picLocks noChangeAspect="1"/>
          </p:cNvPicPr>
          <p:nvPr/>
        </p:nvPicPr>
        <p:blipFill rotWithShape="1">
          <a:blip r:embed="rId2"/>
          <a:srcRect l="5937" t="10407" r="4245" b="6519"/>
          <a:stretch/>
        </p:blipFill>
        <p:spPr>
          <a:xfrm rot="16200000">
            <a:off x="283003" y="2865031"/>
            <a:ext cx="2551460" cy="21002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Прямоугольник 4">
            <a:extLst>
              <a:ext uri="{FF2B5EF4-FFF2-40B4-BE49-F238E27FC236}">
                <a16:creationId xmlns:a16="http://schemas.microsoft.com/office/drawing/2014/main" id="{BA4E46B3-73F7-4EE7-8750-9858A192BB65}"/>
              </a:ext>
            </a:extLst>
          </p:cNvPr>
          <p:cNvSpPr/>
          <p:nvPr/>
        </p:nvSpPr>
        <p:spPr>
          <a:xfrm>
            <a:off x="4074137" y="-34787"/>
            <a:ext cx="2754793" cy="769441"/>
          </a:xfrm>
          <a:prstGeom prst="rect">
            <a:avLst/>
          </a:prstGeom>
        </p:spPr>
        <p:txBody>
          <a:bodyPr wrap="none">
            <a:spAutoFit/>
          </a:bodyPr>
          <a:lstStyle/>
          <a:p>
            <a:r>
              <a:rPr lang="ru-RU" sz="4400" b="1" dirty="0" err="1">
                <a:solidFill>
                  <a:srgbClr val="FF0000"/>
                </a:solidFill>
                <a:latin typeface="Times New Roman" panose="02020603050405020304" pitchFamily="18" charset="0"/>
                <a:cs typeface="Times New Roman" panose="02020603050405020304" pitchFamily="18" charset="0"/>
              </a:rPr>
              <a:t>Аудандық</a:t>
            </a:r>
            <a:endParaRPr lang="ru-RU" sz="4400" b="1" dirty="0">
              <a:solidFill>
                <a:srgbClr val="FF0000"/>
              </a:solidFill>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7EBF728D-DC90-4D5A-85A4-C44D7B82D3A5}"/>
              </a:ext>
            </a:extLst>
          </p:cNvPr>
          <p:cNvSpPr/>
          <p:nvPr/>
        </p:nvSpPr>
        <p:spPr>
          <a:xfrm>
            <a:off x="39501" y="5523714"/>
            <a:ext cx="3159277" cy="1015663"/>
          </a:xfrm>
          <a:prstGeom prst="rect">
            <a:avLst/>
          </a:prstGeom>
        </p:spPr>
        <p:txBody>
          <a:bodyPr wrap="square">
            <a:spAutoFit/>
          </a:bodyPr>
          <a:lstStyle/>
          <a:p>
            <a:pPr algn="ctr"/>
            <a:r>
              <a:rPr lang="ru-RU" sz="1200" b="1" dirty="0">
                <a:latin typeface="Times New Roman" panose="02020603050405020304" pitchFamily="18" charset="0"/>
                <a:cs typeface="Times New Roman" panose="02020603050405020304" pitchFamily="18" charset="0"/>
              </a:rPr>
              <a:t>«</a:t>
            </a:r>
            <a:r>
              <a:rPr lang="ru-RU" sz="1200" b="1" dirty="0" err="1">
                <a:latin typeface="Times New Roman" panose="02020603050405020304" pitchFamily="18" charset="0"/>
                <a:cs typeface="Times New Roman" panose="02020603050405020304" pitchFamily="18" charset="0"/>
              </a:rPr>
              <a:t>Ұлттық</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мектеп</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лигасы</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бағдарламасындағы</a:t>
            </a:r>
            <a:r>
              <a:rPr lang="ru-RU" sz="1200" b="1" dirty="0">
                <a:latin typeface="Times New Roman" panose="02020603050405020304" pitchFamily="18" charset="0"/>
                <a:cs typeface="Times New Roman" panose="02020603050405020304" pitchFamily="18" charset="0"/>
              </a:rPr>
              <a:t> </a:t>
            </a:r>
          </a:p>
          <a:p>
            <a:pPr algn="ctr"/>
            <a:r>
              <a:rPr lang="ru-RU" sz="1200" b="1" dirty="0">
                <a:latin typeface="Times New Roman" panose="02020603050405020304" pitchFamily="18" charset="0"/>
                <a:cs typeface="Times New Roman" panose="02020603050405020304" pitchFamily="18" charset="0"/>
              </a:rPr>
              <a:t>5-6 </a:t>
            </a:r>
            <a:r>
              <a:rPr lang="ru-RU" sz="1200" b="1" dirty="0" err="1">
                <a:latin typeface="Times New Roman" panose="02020603050405020304" pitchFamily="18" charset="0"/>
                <a:cs typeface="Times New Roman" panose="02020603050405020304" pitchFamily="18" charset="0"/>
              </a:rPr>
              <a:t>сынып</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оқушылары</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арасында</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Тоғызқұмалақ</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аудандық</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жарысында</a:t>
            </a:r>
            <a:r>
              <a:rPr lang="ru-RU" sz="1200" b="1" dirty="0">
                <a:latin typeface="Times New Roman" panose="02020603050405020304" pitchFamily="18" charset="0"/>
                <a:cs typeface="Times New Roman" panose="02020603050405020304" pitchFamily="18" charset="0"/>
              </a:rPr>
              <a:t> </a:t>
            </a:r>
            <a:endParaRPr lang="ru-RU" sz="1200" b="1" dirty="0" smtClean="0">
              <a:latin typeface="Times New Roman" panose="02020603050405020304" pitchFamily="18" charset="0"/>
              <a:cs typeface="Times New Roman" panose="02020603050405020304" pitchFamily="18" charset="0"/>
            </a:endParaRPr>
          </a:p>
          <a:p>
            <a:pPr algn="ctr"/>
            <a:r>
              <a:rPr lang="ru-RU" sz="1200" b="1" dirty="0" smtClean="0">
                <a:latin typeface="Times New Roman" panose="02020603050405020304" pitchFamily="18" charset="0"/>
                <a:cs typeface="Times New Roman" panose="02020603050405020304" pitchFamily="18" charset="0"/>
              </a:rPr>
              <a:t>ІІ </a:t>
            </a:r>
            <a:r>
              <a:rPr lang="ru-RU" sz="1200" b="1" dirty="0" err="1">
                <a:latin typeface="Times New Roman" panose="02020603050405020304" pitchFamily="18" charset="0"/>
                <a:cs typeface="Times New Roman" panose="02020603050405020304" pitchFamily="18" charset="0"/>
              </a:rPr>
              <a:t>орын</a:t>
            </a:r>
            <a:r>
              <a:rPr lang="ru-RU" sz="1200" b="1" dirty="0">
                <a:latin typeface="Times New Roman" panose="02020603050405020304" pitchFamily="18" charset="0"/>
                <a:cs typeface="Times New Roman" panose="02020603050405020304" pitchFamily="18" charset="0"/>
              </a:rPr>
              <a:t> </a:t>
            </a:r>
          </a:p>
        </p:txBody>
      </p:sp>
      <p:pic>
        <p:nvPicPr>
          <p:cNvPr id="7" name="Рисунок 6">
            <a:extLst>
              <a:ext uri="{FF2B5EF4-FFF2-40B4-BE49-F238E27FC236}">
                <a16:creationId xmlns:a16="http://schemas.microsoft.com/office/drawing/2014/main" id="{32297BF7-9875-46B0-8882-959B9F904E90}"/>
              </a:ext>
            </a:extLst>
          </p:cNvPr>
          <p:cNvPicPr>
            <a:picLocks noChangeAspect="1"/>
          </p:cNvPicPr>
          <p:nvPr/>
        </p:nvPicPr>
        <p:blipFill rotWithShape="1">
          <a:blip r:embed="rId3"/>
          <a:srcRect l="13143" t="12952" r="10000" b="14589"/>
          <a:stretch/>
        </p:blipFill>
        <p:spPr>
          <a:xfrm rot="5400000">
            <a:off x="8123980" y="625915"/>
            <a:ext cx="2438401" cy="1724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Прямоугольник 7">
            <a:extLst>
              <a:ext uri="{FF2B5EF4-FFF2-40B4-BE49-F238E27FC236}">
                <a16:creationId xmlns:a16="http://schemas.microsoft.com/office/drawing/2014/main" id="{3526EB1A-FE7C-4D5D-883A-79C4AB6476C0}"/>
              </a:ext>
            </a:extLst>
          </p:cNvPr>
          <p:cNvSpPr/>
          <p:nvPr/>
        </p:nvSpPr>
        <p:spPr>
          <a:xfrm>
            <a:off x="4164315" y="3129184"/>
            <a:ext cx="3387634" cy="1015663"/>
          </a:xfrm>
          <a:prstGeom prst="rect">
            <a:avLst/>
          </a:prstGeom>
        </p:spPr>
        <p:txBody>
          <a:bodyPr wrap="square">
            <a:spAutoFit/>
          </a:bodyPr>
          <a:lstStyle/>
          <a:p>
            <a:pPr algn="ctr"/>
            <a:r>
              <a:rPr lang="ru-RU" sz="1200" b="1" dirty="0">
                <a:latin typeface="Times New Roman" panose="02020603050405020304" pitchFamily="18" charset="0"/>
                <a:cs typeface="Times New Roman" panose="02020603050405020304" pitchFamily="18" charset="0"/>
              </a:rPr>
              <a:t>5-6 </a:t>
            </a:r>
            <a:r>
              <a:rPr lang="ru-RU" sz="1200" b="1" dirty="0" err="1">
                <a:latin typeface="Times New Roman" panose="02020603050405020304" pitchFamily="18" charset="0"/>
                <a:cs typeface="Times New Roman" panose="02020603050405020304" pitchFamily="18" charset="0"/>
              </a:rPr>
              <a:t>сынып</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оқушылары</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арасындағы</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республикалық</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олимпиадасының</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аудандық</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кезеңінде</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қазақ</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тілі</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және</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әдебиеті</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пәнінен</a:t>
            </a:r>
            <a:r>
              <a:rPr lang="ru-RU" sz="1200" b="1" dirty="0">
                <a:latin typeface="Times New Roman" panose="02020603050405020304" pitchFamily="18" charset="0"/>
                <a:cs typeface="Times New Roman" panose="02020603050405020304" pitchFamily="18" charset="0"/>
              </a:rPr>
              <a:t> </a:t>
            </a:r>
            <a:r>
              <a:rPr lang="ru-RU" sz="1200" b="1" dirty="0" err="1">
                <a:latin typeface="Times New Roman" panose="02020603050405020304" pitchFamily="18" charset="0"/>
                <a:cs typeface="Times New Roman" panose="02020603050405020304" pitchFamily="18" charset="0"/>
              </a:rPr>
              <a:t>жүлделі</a:t>
            </a:r>
            <a:r>
              <a:rPr lang="ru-RU" sz="1200" b="1" dirty="0">
                <a:latin typeface="Times New Roman" panose="02020603050405020304" pitchFamily="18" charset="0"/>
                <a:cs typeface="Times New Roman" panose="02020603050405020304" pitchFamily="18" charset="0"/>
              </a:rPr>
              <a:t> </a:t>
            </a:r>
            <a:endParaRPr lang="ru-RU" sz="1200" b="1" dirty="0" smtClean="0">
              <a:latin typeface="Times New Roman" panose="02020603050405020304" pitchFamily="18" charset="0"/>
              <a:cs typeface="Times New Roman" panose="02020603050405020304" pitchFamily="18" charset="0"/>
            </a:endParaRPr>
          </a:p>
          <a:p>
            <a:pPr algn="ctr"/>
            <a:r>
              <a:rPr lang="ru-RU" sz="1200" b="1" dirty="0" smtClean="0">
                <a:latin typeface="Times New Roman" panose="02020603050405020304" pitchFamily="18" charset="0"/>
                <a:cs typeface="Times New Roman" panose="02020603050405020304" pitchFamily="18" charset="0"/>
              </a:rPr>
              <a:t>І </a:t>
            </a:r>
            <a:r>
              <a:rPr lang="ru-RU" sz="1200" b="1" dirty="0" err="1">
                <a:latin typeface="Times New Roman" panose="02020603050405020304" pitchFamily="18" charset="0"/>
                <a:cs typeface="Times New Roman" panose="02020603050405020304" pitchFamily="18" charset="0"/>
              </a:rPr>
              <a:t>орын</a:t>
            </a:r>
            <a:endParaRPr lang="ru-RU" sz="1200" b="1" dirty="0">
              <a:latin typeface="Times New Roman" panose="02020603050405020304" pitchFamily="18" charset="0"/>
              <a:cs typeface="Times New Roman" panose="02020603050405020304" pitchFamily="18" charset="0"/>
            </a:endParaRPr>
          </a:p>
        </p:txBody>
      </p:sp>
      <p:sp>
        <p:nvSpPr>
          <p:cNvPr id="11" name="Прямоугольник 10">
            <a:extLst>
              <a:ext uri="{FF2B5EF4-FFF2-40B4-BE49-F238E27FC236}">
                <a16:creationId xmlns:a16="http://schemas.microsoft.com/office/drawing/2014/main" id="{9A757BDC-21A8-4FA3-A1AD-B7749CD69200}"/>
              </a:ext>
            </a:extLst>
          </p:cNvPr>
          <p:cNvSpPr/>
          <p:nvPr/>
        </p:nvSpPr>
        <p:spPr>
          <a:xfrm>
            <a:off x="7949807" y="2745583"/>
            <a:ext cx="2953323" cy="1169551"/>
          </a:xfrm>
          <a:prstGeom prst="rect">
            <a:avLst/>
          </a:prstGeom>
        </p:spPr>
        <p:txBody>
          <a:bodyPr wrap="square">
            <a:spAutoFit/>
          </a:bodyPr>
          <a:lstStyle/>
          <a:p>
            <a:pPr algn="ctr"/>
            <a:r>
              <a:rPr lang="ru-RU" sz="1400" b="1" dirty="0">
                <a:latin typeface="Times New Roman" panose="02020603050405020304" pitchFamily="18" charset="0"/>
                <a:cs typeface="Times New Roman" panose="02020603050405020304" pitchFamily="18" charset="0"/>
              </a:rPr>
              <a:t>2-7 </a:t>
            </a:r>
            <a:r>
              <a:rPr lang="ru-RU" sz="1400" b="1" dirty="0" err="1">
                <a:latin typeface="Times New Roman" panose="02020603050405020304" pitchFamily="18" charset="0"/>
                <a:cs typeface="Times New Roman" panose="02020603050405020304" pitchFamily="18" charset="0"/>
              </a:rPr>
              <a:t>сынып</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Зерде</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оқушылары</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арасындағы</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зерттеу</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жұмыстары</a:t>
            </a:r>
            <a:r>
              <a:rPr lang="ru-RU" sz="1400" b="1" dirty="0">
                <a:latin typeface="Times New Roman" panose="02020603050405020304" pitchFamily="18" charset="0"/>
                <a:cs typeface="Times New Roman" panose="02020603050405020304" pitchFamily="18" charset="0"/>
              </a:rPr>
              <a:t> мен </a:t>
            </a:r>
            <a:r>
              <a:rPr lang="ru-RU" sz="1400" b="1" dirty="0" err="1">
                <a:latin typeface="Times New Roman" panose="02020603050405020304" pitchFamily="18" charset="0"/>
                <a:cs typeface="Times New Roman" panose="02020603050405020304" pitchFamily="18" charset="0"/>
              </a:rPr>
              <a:t>шығармашылық</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жобалардың</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аудандық</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кезеңінде</a:t>
            </a:r>
            <a:r>
              <a:rPr lang="ru-RU" sz="1400" b="1" dirty="0">
                <a:latin typeface="Times New Roman" panose="02020603050405020304" pitchFamily="18" charset="0"/>
                <a:cs typeface="Times New Roman" panose="02020603050405020304" pitchFamily="18" charset="0"/>
              </a:rPr>
              <a:t> </a:t>
            </a:r>
            <a:endParaRPr lang="ru-RU" sz="1400" b="1" dirty="0" smtClean="0">
              <a:latin typeface="Times New Roman" panose="02020603050405020304" pitchFamily="18" charset="0"/>
              <a:cs typeface="Times New Roman" panose="02020603050405020304" pitchFamily="18" charset="0"/>
            </a:endParaRPr>
          </a:p>
          <a:p>
            <a:pPr algn="ctr"/>
            <a:r>
              <a:rPr lang="ru-RU" sz="1400" b="1" dirty="0" smtClean="0">
                <a:latin typeface="Times New Roman" panose="02020603050405020304" pitchFamily="18" charset="0"/>
                <a:cs typeface="Times New Roman" panose="02020603050405020304" pitchFamily="18" charset="0"/>
              </a:rPr>
              <a:t>І </a:t>
            </a:r>
            <a:r>
              <a:rPr lang="ru-RU" sz="1400" b="1" dirty="0" err="1">
                <a:latin typeface="Times New Roman" panose="02020603050405020304" pitchFamily="18" charset="0"/>
                <a:cs typeface="Times New Roman" panose="02020603050405020304" pitchFamily="18" charset="0"/>
              </a:rPr>
              <a:t>орын</a:t>
            </a:r>
            <a:endParaRPr lang="ru-RU" sz="1400" b="1" dirty="0">
              <a:latin typeface="Times New Roman" panose="02020603050405020304" pitchFamily="18" charset="0"/>
              <a:cs typeface="Times New Roman" panose="02020603050405020304" pitchFamily="18" charset="0"/>
            </a:endParaRPr>
          </a:p>
        </p:txBody>
      </p:sp>
      <p:pic>
        <p:nvPicPr>
          <p:cNvPr id="13" name="Рисунок 12">
            <a:extLst>
              <a:ext uri="{FF2B5EF4-FFF2-40B4-BE49-F238E27FC236}">
                <a16:creationId xmlns:a16="http://schemas.microsoft.com/office/drawing/2014/main" id="{9C21F877-DE83-407E-A326-4FAA7B43D738}"/>
              </a:ext>
            </a:extLst>
          </p:cNvPr>
          <p:cNvPicPr>
            <a:picLocks noChangeAspect="1"/>
          </p:cNvPicPr>
          <p:nvPr/>
        </p:nvPicPr>
        <p:blipFill rotWithShape="1">
          <a:blip r:embed="rId4"/>
          <a:srcRect l="8571" t="12953" r="6572" b="9460"/>
          <a:stretch/>
        </p:blipFill>
        <p:spPr>
          <a:xfrm rot="16200000">
            <a:off x="4080877" y="4521615"/>
            <a:ext cx="2137652" cy="1897872"/>
          </a:xfrm>
          <a:prstGeom prst="rect">
            <a:avLst/>
          </a:prstGeom>
        </p:spPr>
      </p:pic>
      <p:pic>
        <p:nvPicPr>
          <p:cNvPr id="14" name="Рисунок 13">
            <a:extLst>
              <a:ext uri="{FF2B5EF4-FFF2-40B4-BE49-F238E27FC236}">
                <a16:creationId xmlns:a16="http://schemas.microsoft.com/office/drawing/2014/main" id="{BD77F668-547F-4259-9688-A562240C541F}"/>
              </a:ext>
            </a:extLst>
          </p:cNvPr>
          <p:cNvPicPr>
            <a:picLocks noChangeAspect="1"/>
          </p:cNvPicPr>
          <p:nvPr/>
        </p:nvPicPr>
        <p:blipFill rotWithShape="1">
          <a:blip r:embed="rId5"/>
          <a:srcRect l="6952" t="6476" r="5061" b="9333"/>
          <a:stretch/>
        </p:blipFill>
        <p:spPr>
          <a:xfrm rot="16200000">
            <a:off x="8631892" y="4518215"/>
            <a:ext cx="2644603" cy="1897870"/>
          </a:xfrm>
          <a:prstGeom prst="rect">
            <a:avLst/>
          </a:prstGeom>
        </p:spPr>
      </p:pic>
      <p:pic>
        <p:nvPicPr>
          <p:cNvPr id="15" name="Рисунок 14">
            <a:extLst>
              <a:ext uri="{FF2B5EF4-FFF2-40B4-BE49-F238E27FC236}">
                <a16:creationId xmlns:a16="http://schemas.microsoft.com/office/drawing/2014/main" id="{918EF500-0C66-4EC8-BF81-0AE72B1BCC43}"/>
              </a:ext>
            </a:extLst>
          </p:cNvPr>
          <p:cNvPicPr>
            <a:picLocks noChangeAspect="1"/>
          </p:cNvPicPr>
          <p:nvPr/>
        </p:nvPicPr>
        <p:blipFill rotWithShape="1">
          <a:blip r:embed="rId6"/>
          <a:srcRect l="9100" t="2433" r="7790" b="12057"/>
          <a:stretch/>
        </p:blipFill>
        <p:spPr>
          <a:xfrm>
            <a:off x="4385592" y="917325"/>
            <a:ext cx="1631875" cy="223868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2" name="TextBox 11">
            <a:extLst>
              <a:ext uri="{FF2B5EF4-FFF2-40B4-BE49-F238E27FC236}">
                <a16:creationId xmlns:a16="http://schemas.microsoft.com/office/drawing/2014/main" id="{5F0F31A0-F631-4378-BAC5-B0295691D45D}"/>
              </a:ext>
            </a:extLst>
          </p:cNvPr>
          <p:cNvSpPr txBox="1"/>
          <p:nvPr/>
        </p:nvSpPr>
        <p:spPr>
          <a:xfrm>
            <a:off x="724598" y="873986"/>
            <a:ext cx="2800267" cy="646331"/>
          </a:xfrm>
          <a:prstGeom prst="rect">
            <a:avLst/>
          </a:prstGeom>
          <a:noFill/>
        </p:spPr>
        <p:txBody>
          <a:bodyPr wrap="square" rtlCol="0">
            <a:spAutoFit/>
          </a:bodyPr>
          <a:lstStyle/>
          <a:p>
            <a:r>
              <a:rPr lang="kk-KZ" b="1" dirty="0" smtClean="0">
                <a:solidFill>
                  <a:srgbClr val="0070C0"/>
                </a:solidFill>
                <a:latin typeface="Times New Roman" panose="02020603050405020304" pitchFamily="18" charset="0"/>
                <a:cs typeface="Times New Roman" panose="02020603050405020304" pitchFamily="18" charset="0"/>
              </a:rPr>
              <a:t>Есімбек Аян Айбар</a:t>
            </a:r>
            <a:r>
              <a:rPr lang="kk-KZ" b="1" dirty="0" smtClean="0">
                <a:solidFill>
                  <a:srgbClr val="0070C0"/>
                </a:solidFill>
                <a:latin typeface="Times New Roman" panose="02020603050405020304" pitchFamily="18" charset="0"/>
                <a:cs typeface="Times New Roman" panose="02020603050405020304" pitchFamily="18" charset="0"/>
              </a:rPr>
              <a:t>ұлы</a:t>
            </a:r>
            <a:endParaRPr lang="kk-KZ" b="1" dirty="0">
              <a:solidFill>
                <a:srgbClr val="0070C0"/>
              </a:solidFill>
              <a:latin typeface="Times New Roman" panose="02020603050405020304" pitchFamily="18" charset="0"/>
              <a:cs typeface="Times New Roman" panose="02020603050405020304" pitchFamily="18" charset="0"/>
            </a:endParaRPr>
          </a:p>
          <a:p>
            <a:r>
              <a:rPr lang="kk-KZ" b="1" dirty="0">
                <a:solidFill>
                  <a:srgbClr val="0070C0"/>
                </a:solidFill>
                <a:latin typeface="Times New Roman" panose="02020603050405020304" pitchFamily="18" charset="0"/>
                <a:cs typeface="Times New Roman" panose="02020603050405020304" pitchFamily="18" charset="0"/>
              </a:rPr>
              <a:t>6</a:t>
            </a:r>
            <a:r>
              <a:rPr lang="kk-KZ" b="1" dirty="0" smtClean="0">
                <a:solidFill>
                  <a:srgbClr val="0070C0"/>
                </a:solidFill>
                <a:latin typeface="Times New Roman" panose="02020603050405020304" pitchFamily="18" charset="0"/>
                <a:cs typeface="Times New Roman" panose="02020603050405020304" pitchFamily="18" charset="0"/>
              </a:rPr>
              <a:t> </a:t>
            </a:r>
            <a:r>
              <a:rPr lang="kk-KZ" b="1" dirty="0">
                <a:solidFill>
                  <a:srgbClr val="0070C0"/>
                </a:solidFill>
                <a:latin typeface="Times New Roman" panose="02020603050405020304" pitchFamily="18" charset="0"/>
                <a:cs typeface="Times New Roman" panose="02020603050405020304" pitchFamily="18" charset="0"/>
              </a:rPr>
              <a:t>«Ә» сынып оқушысы</a:t>
            </a:r>
            <a:endParaRPr lang="ru-RU"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2769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BF47718-34BD-4B35-A0EB-2ACE24D05CA2}"/>
              </a:ext>
            </a:extLst>
          </p:cNvPr>
          <p:cNvPicPr>
            <a:picLocks noChangeAspect="1"/>
          </p:cNvPicPr>
          <p:nvPr/>
        </p:nvPicPr>
        <p:blipFill>
          <a:blip r:embed="rId2"/>
          <a:stretch>
            <a:fillRect/>
          </a:stretch>
        </p:blipFill>
        <p:spPr>
          <a:xfrm>
            <a:off x="4218315" y="1524349"/>
            <a:ext cx="3584563" cy="2647315"/>
          </a:xfrm>
          <a:prstGeom prst="rect">
            <a:avLst/>
          </a:prstGeom>
        </p:spPr>
      </p:pic>
      <p:sp>
        <p:nvSpPr>
          <p:cNvPr id="3" name="Прямоугольник 2">
            <a:extLst>
              <a:ext uri="{FF2B5EF4-FFF2-40B4-BE49-F238E27FC236}">
                <a16:creationId xmlns:a16="http://schemas.microsoft.com/office/drawing/2014/main" id="{62B31BF2-FCB8-4AF1-BB58-D7FFD676EFC2}"/>
              </a:ext>
            </a:extLst>
          </p:cNvPr>
          <p:cNvSpPr/>
          <p:nvPr/>
        </p:nvSpPr>
        <p:spPr>
          <a:xfrm>
            <a:off x="766354" y="4594987"/>
            <a:ext cx="7707086" cy="1477328"/>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2-7 </a:t>
            </a:r>
            <a:r>
              <a:rPr lang="ru-RU" b="1" dirty="0" err="1">
                <a:latin typeface="Times New Roman" panose="02020603050405020304" pitchFamily="18" charset="0"/>
                <a:cs typeface="Times New Roman" panose="02020603050405020304" pitchFamily="18" charset="0"/>
              </a:rPr>
              <a:t>сынып</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оқушылары</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арасында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Зерде</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республикалық</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зерттеу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жобалары</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байқауының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облыстық</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кезеңінің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Қазақ</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тілі</a:t>
            </a:r>
            <a:r>
              <a:rPr lang="ru-RU" b="1" dirty="0">
                <a:latin typeface="Times New Roman" panose="02020603050405020304" pitchFamily="18" charset="0"/>
                <a:cs typeface="Times New Roman" panose="02020603050405020304" pitchFamily="18" charset="0"/>
              </a:rPr>
              <a:t> мен </a:t>
            </a:r>
            <a:r>
              <a:rPr lang="ru-RU" b="1" dirty="0" err="1">
                <a:latin typeface="Times New Roman" panose="02020603050405020304" pitchFamily="18" charset="0"/>
                <a:cs typeface="Times New Roman" panose="02020603050405020304" pitchFamily="18" charset="0"/>
              </a:rPr>
              <a:t>әдебиеті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секциясы</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бойынша</a:t>
            </a:r>
            <a:r>
              <a:rPr lang="ru-RU" b="1" dirty="0">
                <a:latin typeface="Times New Roman" panose="02020603050405020304" pitchFamily="18" charset="0"/>
                <a:cs typeface="Times New Roman" panose="02020603050405020304" pitchFamily="18" charset="0"/>
              </a:rPr>
              <a:t> ІІ </a:t>
            </a:r>
            <a:r>
              <a:rPr lang="ru-RU" b="1" dirty="0" err="1">
                <a:latin typeface="Times New Roman" panose="02020603050405020304" pitchFamily="18" charset="0"/>
                <a:cs typeface="Times New Roman" panose="02020603050405020304" pitchFamily="18" charset="0"/>
              </a:rPr>
              <a:t>орын</a:t>
            </a:r>
            <a:endParaRPr lang="ru-RU" b="1" dirty="0">
              <a:latin typeface="Times New Roman" panose="02020603050405020304" pitchFamily="18" charset="0"/>
              <a:cs typeface="Times New Roman" panose="02020603050405020304" pitchFamily="18" charset="0"/>
            </a:endParaRPr>
          </a:p>
          <a:p>
            <a:pPr algn="ctr"/>
            <a:r>
              <a:rPr lang="ru-RU" b="1" dirty="0">
                <a:latin typeface="Times New Roman" panose="02020603050405020304" pitchFamily="18" charset="0"/>
                <a:cs typeface="Times New Roman" panose="02020603050405020304" pitchFamily="18" charset="0"/>
              </a:rPr>
              <a:t>5-6 </a:t>
            </a:r>
            <a:r>
              <a:rPr lang="ru-RU" b="1" dirty="0" err="1">
                <a:latin typeface="Times New Roman" panose="02020603050405020304" pitchFamily="18" charset="0"/>
                <a:cs typeface="Times New Roman" panose="02020603050405020304" pitchFamily="18" charset="0"/>
              </a:rPr>
              <a:t>сынып</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оқушыларына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арналған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Республикалық</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олимпиаданың</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облыстық</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кезеңіне</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қатысқаны</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үшін</a:t>
            </a:r>
            <a:r>
              <a:rPr lang="ru-RU" b="1" dirty="0">
                <a:latin typeface="Times New Roman" panose="02020603050405020304" pitchFamily="18" charset="0"/>
                <a:cs typeface="Times New Roman" panose="02020603050405020304" pitchFamily="18" charset="0"/>
              </a:rPr>
              <a:t> сертификат</a:t>
            </a:r>
          </a:p>
        </p:txBody>
      </p:sp>
      <p:sp>
        <p:nvSpPr>
          <p:cNvPr id="6" name="Прямоугольник 5">
            <a:extLst>
              <a:ext uri="{FF2B5EF4-FFF2-40B4-BE49-F238E27FC236}">
                <a16:creationId xmlns:a16="http://schemas.microsoft.com/office/drawing/2014/main" id="{BFBFE075-0717-4C48-BA44-B13CED96D563}"/>
              </a:ext>
            </a:extLst>
          </p:cNvPr>
          <p:cNvSpPr/>
          <p:nvPr/>
        </p:nvSpPr>
        <p:spPr>
          <a:xfrm>
            <a:off x="4310824" y="318254"/>
            <a:ext cx="2167003" cy="584775"/>
          </a:xfrm>
          <a:prstGeom prst="rect">
            <a:avLst/>
          </a:prstGeom>
        </p:spPr>
        <p:txBody>
          <a:bodyPr wrap="none">
            <a:spAutoFit/>
          </a:bodyPr>
          <a:lstStyle/>
          <a:p>
            <a:r>
              <a:rPr lang="ru-RU" sz="3200" b="1" i="1" dirty="0" err="1">
                <a:solidFill>
                  <a:srgbClr val="92D050"/>
                </a:solidFill>
                <a:latin typeface="Times New Roman" panose="02020603050405020304" pitchFamily="18" charset="0"/>
                <a:cs typeface="Times New Roman" panose="02020603050405020304" pitchFamily="18" charset="0"/>
              </a:rPr>
              <a:t>Облыстық</a:t>
            </a:r>
            <a:endParaRPr lang="ru-RU" sz="3200" b="1" i="1" dirty="0">
              <a:solidFill>
                <a:srgbClr val="92D050"/>
              </a:solidFill>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60118FCD-BEB9-45BE-92D9-9FCACB4AAB2E}"/>
              </a:ext>
            </a:extLst>
          </p:cNvPr>
          <p:cNvPicPr>
            <a:picLocks noChangeAspect="1"/>
          </p:cNvPicPr>
          <p:nvPr/>
        </p:nvPicPr>
        <p:blipFill rotWithShape="1">
          <a:blip r:embed="rId3"/>
          <a:srcRect l="13714" t="20190" r="23047" b="19746"/>
          <a:stretch/>
        </p:blipFill>
        <p:spPr>
          <a:xfrm>
            <a:off x="479052" y="755333"/>
            <a:ext cx="3065336" cy="2183590"/>
          </a:xfrm>
          <a:prstGeom prst="rect">
            <a:avLst/>
          </a:prstGeom>
        </p:spPr>
      </p:pic>
      <p:pic>
        <p:nvPicPr>
          <p:cNvPr id="8" name="Рисунок 7">
            <a:extLst>
              <a:ext uri="{FF2B5EF4-FFF2-40B4-BE49-F238E27FC236}">
                <a16:creationId xmlns:a16="http://schemas.microsoft.com/office/drawing/2014/main" id="{F70B34F4-94A8-4BAA-87FE-D83C4726DCF6}"/>
              </a:ext>
            </a:extLst>
          </p:cNvPr>
          <p:cNvPicPr>
            <a:picLocks noChangeAspect="1"/>
          </p:cNvPicPr>
          <p:nvPr/>
        </p:nvPicPr>
        <p:blipFill rotWithShape="1">
          <a:blip r:embed="rId4"/>
          <a:srcRect l="4190" t="12953" r="12096" b="11014"/>
          <a:stretch/>
        </p:blipFill>
        <p:spPr>
          <a:xfrm>
            <a:off x="8703234" y="3299194"/>
            <a:ext cx="3222171" cy="2194909"/>
          </a:xfrm>
          <a:prstGeom prst="rect">
            <a:avLst/>
          </a:prstGeom>
        </p:spPr>
      </p:pic>
    </p:spTree>
    <p:extLst>
      <p:ext uri="{BB962C8B-B14F-4D97-AF65-F5344CB8AC3E}">
        <p14:creationId xmlns:p14="http://schemas.microsoft.com/office/powerpoint/2010/main" val="3266810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CF16135-5324-4161-B7E8-2419A62AB229}"/>
              </a:ext>
            </a:extLst>
          </p:cNvPr>
          <p:cNvSpPr/>
          <p:nvPr/>
        </p:nvSpPr>
        <p:spPr>
          <a:xfrm>
            <a:off x="1367246" y="4501718"/>
            <a:ext cx="8307977" cy="923330"/>
          </a:xfrm>
          <a:prstGeom prst="rect">
            <a:avLst/>
          </a:prstGeom>
        </p:spPr>
        <p:txBody>
          <a:bodyPr wrap="square">
            <a:spAutoFit/>
          </a:bodyPr>
          <a:lstStyle/>
          <a:p>
            <a:r>
              <a:rPr lang="ru-RU" dirty="0"/>
              <a:t> </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MANGILIK EL JASTARY» </a:t>
            </a:r>
            <a:r>
              <a:rPr lang="ru-RU" dirty="0" err="1">
                <a:latin typeface="Times New Roman" panose="02020603050405020304" pitchFamily="18" charset="0"/>
                <a:cs typeface="Times New Roman" panose="02020603050405020304" pitchFamily="18" charset="0"/>
              </a:rPr>
              <a:t>қоғамдық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қорының</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ұйымдастыруымен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өткен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қоғам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қайраткері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көрнекті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ағартушы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Міржақып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Дулатұлына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арналған</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республикалық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Оян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Қазақ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байқауында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шығармашылық</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дарынмен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ерекшеленіп</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орын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иеленді</a:t>
            </a:r>
            <a:endParaRPr lang="ru-RU" dirty="0">
              <a:latin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831B0917-A8E8-46E6-A675-17FE742A30ED}"/>
              </a:ext>
            </a:extLst>
          </p:cNvPr>
          <p:cNvSpPr/>
          <p:nvPr/>
        </p:nvSpPr>
        <p:spPr>
          <a:xfrm>
            <a:off x="4227578" y="261921"/>
            <a:ext cx="2587311" cy="523220"/>
          </a:xfrm>
          <a:prstGeom prst="rect">
            <a:avLst/>
          </a:prstGeom>
        </p:spPr>
        <p:txBody>
          <a:bodyPr wrap="none">
            <a:spAutoFit/>
          </a:bodyPr>
          <a:lstStyle/>
          <a:p>
            <a:r>
              <a:rPr lang="ru-RU" sz="2800" b="1" i="1" dirty="0" err="1">
                <a:solidFill>
                  <a:srgbClr val="FF0000"/>
                </a:solidFill>
                <a:latin typeface="Times New Roman" panose="02020603050405020304" pitchFamily="18" charset="0"/>
                <a:cs typeface="Times New Roman" panose="02020603050405020304" pitchFamily="18" charset="0"/>
              </a:rPr>
              <a:t>Республикалық</a:t>
            </a:r>
            <a:endParaRPr lang="ru-RU" sz="2800" b="1" i="1" dirty="0">
              <a:solidFill>
                <a:srgbClr val="FF0000"/>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1E93BA65-0615-4645-AB93-666AB93EA109}"/>
              </a:ext>
            </a:extLst>
          </p:cNvPr>
          <p:cNvPicPr>
            <a:picLocks noChangeAspect="1"/>
          </p:cNvPicPr>
          <p:nvPr/>
        </p:nvPicPr>
        <p:blipFill rotWithShape="1">
          <a:blip r:embed="rId2"/>
          <a:srcRect l="5143" t="7365" r="4000" b="8572"/>
          <a:stretch/>
        </p:blipFill>
        <p:spPr>
          <a:xfrm rot="10800000">
            <a:off x="3418021" y="1005036"/>
            <a:ext cx="4405246" cy="3056890"/>
          </a:xfrm>
          <a:prstGeom prst="rect">
            <a:avLst/>
          </a:prstGeom>
        </p:spPr>
      </p:pic>
    </p:spTree>
    <p:extLst>
      <p:ext uri="{BB962C8B-B14F-4D97-AF65-F5344CB8AC3E}">
        <p14:creationId xmlns:p14="http://schemas.microsoft.com/office/powerpoint/2010/main" val="3998673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2F8FC4CD-0F58-4E0F-94B4-88B916FE8B63}"/>
              </a:ext>
            </a:extLst>
          </p:cNvPr>
          <p:cNvPicPr>
            <a:picLocks noChangeAspect="1"/>
          </p:cNvPicPr>
          <p:nvPr/>
        </p:nvPicPr>
        <p:blipFill rotWithShape="1">
          <a:blip r:embed="rId2">
            <a:extLst>
              <a:ext uri="{28A0092B-C50C-407E-A947-70E740481C1C}">
                <a14:useLocalDpi xmlns:a14="http://schemas.microsoft.com/office/drawing/2010/main" val="0"/>
              </a:ext>
            </a:extLst>
          </a:blip>
          <a:srcRect t="15504" b="11473"/>
          <a:stretch/>
        </p:blipFill>
        <p:spPr>
          <a:xfrm>
            <a:off x="7383323" y="574666"/>
            <a:ext cx="2020448" cy="2260165"/>
          </a:xfrm>
          <a:prstGeom prst="rect">
            <a:avLst/>
          </a:prstGeom>
        </p:spPr>
      </p:pic>
      <p:pic>
        <p:nvPicPr>
          <p:cNvPr id="10" name="Рисунок 9">
            <a:extLst>
              <a:ext uri="{FF2B5EF4-FFF2-40B4-BE49-F238E27FC236}">
                <a16:creationId xmlns:a16="http://schemas.microsoft.com/office/drawing/2014/main" id="{BB5ABABF-30CD-4FE1-B3B5-70068E1F40F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90881" y="483781"/>
            <a:ext cx="1907829" cy="2441936"/>
          </a:xfrm>
          <a:prstGeom prst="rect">
            <a:avLst/>
          </a:prstGeom>
        </p:spPr>
      </p:pic>
      <p:sp>
        <p:nvSpPr>
          <p:cNvPr id="13" name="TextBox 12">
            <a:extLst>
              <a:ext uri="{FF2B5EF4-FFF2-40B4-BE49-F238E27FC236}">
                <a16:creationId xmlns:a16="http://schemas.microsoft.com/office/drawing/2014/main" id="{1B347D4E-C93A-4882-A820-C05A6C136A52}"/>
              </a:ext>
            </a:extLst>
          </p:cNvPr>
          <p:cNvSpPr txBox="1"/>
          <p:nvPr/>
        </p:nvSpPr>
        <p:spPr>
          <a:xfrm>
            <a:off x="-136307" y="2829415"/>
            <a:ext cx="10058400" cy="3539430"/>
          </a:xfrm>
          <a:prstGeom prst="rect">
            <a:avLst/>
          </a:prstGeom>
          <a:noFill/>
        </p:spPr>
        <p:txBody>
          <a:bodyPr wrap="square" rtlCol="0">
            <a:spAutoFit/>
          </a:bodyPr>
          <a:lstStyle/>
          <a:p>
            <a:pPr algn="ctr"/>
            <a:r>
              <a:rPr lang="kk-KZ" sz="2000" dirty="0">
                <a:latin typeface="Times New Roman" panose="02020603050405020304" pitchFamily="18" charset="0"/>
                <a:cs typeface="Times New Roman" panose="02020603050405020304" pitchFamily="18" charset="0"/>
              </a:rPr>
              <a:t>Жетістіктері:</a:t>
            </a:r>
          </a:p>
          <a:p>
            <a:pPr algn="ctr"/>
            <a:r>
              <a:rPr lang="kk-KZ" sz="2000" dirty="0">
                <a:latin typeface="Times New Roman" panose="02020603050405020304" pitchFamily="18" charset="0"/>
                <a:cs typeface="Times New Roman" panose="02020603050405020304" pitchFamily="18" charset="0"/>
              </a:rPr>
              <a:t>2022-23 оқу жылында мектепішілік олимпиада жаратылыстанудан</a:t>
            </a:r>
          </a:p>
          <a:p>
            <a:pPr algn="ctr"/>
            <a:r>
              <a:rPr lang="kk-KZ" sz="2000" dirty="0">
                <a:latin typeface="Times New Roman" panose="02020603050405020304" pitchFamily="18" charset="0"/>
                <a:cs typeface="Times New Roman" panose="02020603050405020304" pitchFamily="18" charset="0"/>
              </a:rPr>
              <a:t> ІІ дәрежелі ДИПЛОМ;</a:t>
            </a:r>
          </a:p>
          <a:p>
            <a:pPr algn="ctr"/>
            <a:r>
              <a:rPr lang="kk-KZ" sz="2000" dirty="0">
                <a:latin typeface="Times New Roman" panose="02020603050405020304" pitchFamily="18" charset="0"/>
                <a:cs typeface="Times New Roman" panose="02020603050405020304" pitchFamily="18" charset="0"/>
              </a:rPr>
              <a:t>Республикалық «Ақбота» зияткерлік олимпиадасы ІІІ орын;</a:t>
            </a:r>
          </a:p>
          <a:p>
            <a:pPr algn="ctr"/>
            <a:r>
              <a:rPr lang="kk-KZ" sz="2000" dirty="0">
                <a:latin typeface="Times New Roman" panose="02020603050405020304" pitchFamily="18" charset="0"/>
                <a:cs typeface="Times New Roman" panose="02020603050405020304" pitchFamily="18" charset="0"/>
              </a:rPr>
              <a:t>Республикалық оқырмандар сайысының аудандық кезеңінде «Ойшыл бала» номинациясымен марапатталды.</a:t>
            </a:r>
          </a:p>
          <a:p>
            <a:pPr algn="ctr"/>
            <a:r>
              <a:rPr lang="kk-KZ" sz="2000" dirty="0">
                <a:latin typeface="Times New Roman" panose="02020603050405020304" pitchFamily="18" charset="0"/>
                <a:cs typeface="Times New Roman" panose="02020603050405020304" pitchFamily="18" charset="0"/>
              </a:rPr>
              <a:t>«Үркер» зияткерлік марафонын қатысып сертификат иеленді.</a:t>
            </a:r>
          </a:p>
          <a:p>
            <a:pPr algn="ctr"/>
            <a:r>
              <a:rPr lang="kk-KZ" sz="2000" dirty="0">
                <a:latin typeface="Times New Roman" panose="02020603050405020304" pitchFamily="18" charset="0"/>
                <a:cs typeface="Times New Roman" panose="02020603050405020304" pitchFamily="18" charset="0"/>
              </a:rPr>
              <a:t>Ералы туралы Юный лидер журналында материал жарияланды.</a:t>
            </a:r>
          </a:p>
          <a:p>
            <a:pPr algn="ctr"/>
            <a:r>
              <a:rPr lang="kk-KZ" sz="2000" dirty="0">
                <a:latin typeface="Times New Roman" panose="02020603050405020304" pitchFamily="18" charset="0"/>
                <a:cs typeface="Times New Roman" panose="02020603050405020304" pitchFamily="18" charset="0"/>
              </a:rPr>
              <a:t>2023-24 оқу жылы </a:t>
            </a:r>
          </a:p>
          <a:p>
            <a:pPr algn="ctr"/>
            <a:r>
              <a:rPr lang="kk-KZ" sz="2000" dirty="0">
                <a:latin typeface="Times New Roman" panose="02020603050405020304" pitchFamily="18" charset="0"/>
                <a:cs typeface="Times New Roman" panose="02020603050405020304" pitchFamily="18" charset="0"/>
              </a:rPr>
              <a:t>Пән олимпиадасында орыс тілі пәнінен ауданда І орын;</a:t>
            </a:r>
          </a:p>
          <a:p>
            <a:pPr algn="ctr"/>
            <a:r>
              <a:rPr lang="kk-KZ" sz="2000" dirty="0">
                <a:latin typeface="Times New Roman" panose="02020603050405020304" pitchFamily="18" charset="0"/>
                <a:cs typeface="Times New Roman" panose="02020603050405020304" pitchFamily="18" charset="0"/>
              </a:rPr>
              <a:t>Облыстық кезеңде жүлделі ІІІ орын иеленді</a:t>
            </a:r>
            <a:r>
              <a:rPr lang="kk-KZ" sz="2400" dirty="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0F31A0-F631-4378-BAC5-B0295691D45D}"/>
              </a:ext>
            </a:extLst>
          </p:cNvPr>
          <p:cNvSpPr txBox="1"/>
          <p:nvPr/>
        </p:nvSpPr>
        <p:spPr>
          <a:xfrm>
            <a:off x="4072270" y="947491"/>
            <a:ext cx="4253023" cy="646331"/>
          </a:xfrm>
          <a:prstGeom prst="rect">
            <a:avLst/>
          </a:prstGeom>
          <a:noFill/>
        </p:spPr>
        <p:txBody>
          <a:bodyPr wrap="square" rtlCol="0">
            <a:spAutoFit/>
          </a:bodyPr>
          <a:lstStyle/>
          <a:p>
            <a:r>
              <a:rPr lang="kk-KZ" b="1" dirty="0">
                <a:solidFill>
                  <a:srgbClr val="0070C0"/>
                </a:solidFill>
                <a:latin typeface="Times New Roman" panose="02020603050405020304" pitchFamily="18" charset="0"/>
                <a:cs typeface="Times New Roman" panose="02020603050405020304" pitchFamily="18" charset="0"/>
              </a:rPr>
              <a:t>Дәулет Ерәлі Маратұлы</a:t>
            </a:r>
          </a:p>
          <a:p>
            <a:r>
              <a:rPr lang="kk-KZ" b="1" dirty="0">
                <a:solidFill>
                  <a:srgbClr val="0070C0"/>
                </a:solidFill>
                <a:latin typeface="Times New Roman" panose="02020603050405020304" pitchFamily="18" charset="0"/>
                <a:cs typeface="Times New Roman" panose="02020603050405020304" pitchFamily="18" charset="0"/>
              </a:rPr>
              <a:t>5 «Ә» сынып оқушысы</a:t>
            </a:r>
            <a:endParaRPr lang="ru-RU" b="1" dirty="0">
              <a:solidFill>
                <a:srgbClr val="0070C0"/>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1918A029-446D-4161-AE0F-2A710BF7A619}"/>
              </a:ext>
            </a:extLst>
          </p:cNvPr>
          <p:cNvPicPr>
            <a:picLocks noChangeAspect="1"/>
          </p:cNvPicPr>
          <p:nvPr/>
        </p:nvPicPr>
        <p:blipFill rotWithShape="1">
          <a:blip r:embed="rId4">
            <a:extLst>
              <a:ext uri="{28A0092B-C50C-407E-A947-70E740481C1C}">
                <a14:useLocalDpi xmlns:a14="http://schemas.microsoft.com/office/drawing/2010/main" val="0"/>
              </a:ext>
            </a:extLst>
          </a:blip>
          <a:srcRect t="18605"/>
          <a:stretch/>
        </p:blipFill>
        <p:spPr>
          <a:xfrm>
            <a:off x="833773" y="313660"/>
            <a:ext cx="2160019" cy="2261892"/>
          </a:xfrm>
          <a:prstGeom prst="rect">
            <a:avLst/>
          </a:prstGeom>
        </p:spPr>
      </p:pic>
      <p:pic>
        <p:nvPicPr>
          <p:cNvPr id="5" name="Рисунок 4">
            <a:extLst>
              <a:ext uri="{FF2B5EF4-FFF2-40B4-BE49-F238E27FC236}">
                <a16:creationId xmlns:a16="http://schemas.microsoft.com/office/drawing/2014/main" id="{8A3B0BD8-A372-43F1-8282-F5AB8A750866}"/>
              </a:ext>
            </a:extLst>
          </p:cNvPr>
          <p:cNvPicPr>
            <a:picLocks noChangeAspect="1"/>
          </p:cNvPicPr>
          <p:nvPr/>
        </p:nvPicPr>
        <p:blipFill rotWithShape="1">
          <a:blip r:embed="rId5">
            <a:extLst>
              <a:ext uri="{28A0092B-C50C-407E-A947-70E740481C1C}">
                <a14:useLocalDpi xmlns:a14="http://schemas.microsoft.com/office/drawing/2010/main" val="0"/>
              </a:ext>
            </a:extLst>
          </a:blip>
          <a:srcRect t="16203" b="28217"/>
          <a:stretch/>
        </p:blipFill>
        <p:spPr>
          <a:xfrm>
            <a:off x="9403771" y="3290537"/>
            <a:ext cx="2178687" cy="2622601"/>
          </a:xfrm>
          <a:prstGeom prst="rect">
            <a:avLst/>
          </a:prstGeom>
        </p:spPr>
      </p:pic>
    </p:spTree>
    <p:extLst>
      <p:ext uri="{BB962C8B-B14F-4D97-AF65-F5344CB8AC3E}">
        <p14:creationId xmlns:p14="http://schemas.microsoft.com/office/powerpoint/2010/main" val="402768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60FDCD7-8A23-4E41-A13C-46A5F593884A}"/>
              </a:ext>
            </a:extLst>
          </p:cNvPr>
          <p:cNvPicPr>
            <a:picLocks noChangeAspect="1"/>
          </p:cNvPicPr>
          <p:nvPr/>
        </p:nvPicPr>
        <p:blipFill rotWithShape="1">
          <a:blip r:embed="rId2"/>
          <a:srcRect l="11428" t="2057" r="2832"/>
          <a:stretch/>
        </p:blipFill>
        <p:spPr>
          <a:xfrm>
            <a:off x="259955" y="4007459"/>
            <a:ext cx="3874088" cy="2489289"/>
          </a:xfrm>
          <a:prstGeom prst="rect">
            <a:avLst/>
          </a:prstGeom>
        </p:spPr>
      </p:pic>
      <p:pic>
        <p:nvPicPr>
          <p:cNvPr id="3" name="Рисунок 2">
            <a:extLst>
              <a:ext uri="{FF2B5EF4-FFF2-40B4-BE49-F238E27FC236}">
                <a16:creationId xmlns:a16="http://schemas.microsoft.com/office/drawing/2014/main" id="{41640111-5417-42F6-A93D-A4A8A3D9862C}"/>
              </a:ext>
            </a:extLst>
          </p:cNvPr>
          <p:cNvPicPr>
            <a:picLocks noChangeAspect="1"/>
          </p:cNvPicPr>
          <p:nvPr/>
        </p:nvPicPr>
        <p:blipFill rotWithShape="1">
          <a:blip r:embed="rId3"/>
          <a:srcRect l="5854" t="16913" r="6861" b="19177"/>
          <a:stretch/>
        </p:blipFill>
        <p:spPr>
          <a:xfrm>
            <a:off x="7042980" y="3499068"/>
            <a:ext cx="2460979" cy="3228970"/>
          </a:xfrm>
          <a:prstGeom prst="rect">
            <a:avLst/>
          </a:prstGeom>
        </p:spPr>
      </p:pic>
      <p:pic>
        <p:nvPicPr>
          <p:cNvPr id="4" name="Рисунок 3">
            <a:extLst>
              <a:ext uri="{FF2B5EF4-FFF2-40B4-BE49-F238E27FC236}">
                <a16:creationId xmlns:a16="http://schemas.microsoft.com/office/drawing/2014/main" id="{BA3DD7F4-6DD1-4DBD-A5A9-5FA53DBC4629}"/>
              </a:ext>
            </a:extLst>
          </p:cNvPr>
          <p:cNvPicPr>
            <a:picLocks noChangeAspect="1"/>
          </p:cNvPicPr>
          <p:nvPr/>
        </p:nvPicPr>
        <p:blipFill rotWithShape="1">
          <a:blip r:embed="rId4"/>
          <a:srcRect l="4216" t="8292" r="7888" b="20155"/>
          <a:stretch/>
        </p:blipFill>
        <p:spPr>
          <a:xfrm>
            <a:off x="4430345" y="1931023"/>
            <a:ext cx="2425584" cy="3182530"/>
          </a:xfrm>
          <a:prstGeom prst="rect">
            <a:avLst/>
          </a:prstGeom>
        </p:spPr>
      </p:pic>
      <p:pic>
        <p:nvPicPr>
          <p:cNvPr id="6" name="Рисунок 5">
            <a:extLst>
              <a:ext uri="{FF2B5EF4-FFF2-40B4-BE49-F238E27FC236}">
                <a16:creationId xmlns:a16="http://schemas.microsoft.com/office/drawing/2014/main" id="{5FC1A210-4396-4275-AC08-C0C0EE23FFE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9512" y="315046"/>
            <a:ext cx="2051482" cy="2671309"/>
          </a:xfrm>
          <a:prstGeom prst="rect">
            <a:avLst/>
          </a:prstGeom>
        </p:spPr>
      </p:pic>
      <p:sp>
        <p:nvSpPr>
          <p:cNvPr id="7" name="Прямоугольник 6">
            <a:extLst>
              <a:ext uri="{FF2B5EF4-FFF2-40B4-BE49-F238E27FC236}">
                <a16:creationId xmlns:a16="http://schemas.microsoft.com/office/drawing/2014/main" id="{29AFACA9-F245-4403-A921-815490BC7A42}"/>
              </a:ext>
            </a:extLst>
          </p:cNvPr>
          <p:cNvSpPr/>
          <p:nvPr/>
        </p:nvSpPr>
        <p:spPr>
          <a:xfrm>
            <a:off x="182461" y="2905780"/>
            <a:ext cx="2425584" cy="830997"/>
          </a:xfrm>
          <a:prstGeom prst="rect">
            <a:avLst/>
          </a:prstGeom>
          <a:noFill/>
        </p:spPr>
        <p:txBody>
          <a:bodyPr wrap="square" lIns="91440" tIns="45720" rIns="91440" bIns="45720">
            <a:spAutoFit/>
          </a:bodyPr>
          <a:lstStyle/>
          <a:p>
            <a:pPr algn="ctr"/>
            <a:r>
              <a:rPr lang="ru-RU" sz="2800" b="0" cap="none" spc="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Бақатай</a:t>
            </a:r>
            <a:r>
              <a:rPr lang="ru-RU" sz="28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sz="2800" b="0" cap="none" spc="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Еділ</a:t>
            </a:r>
            <a:endParaRPr lang="ru-RU" sz="28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ctr"/>
            <a:r>
              <a:rPr lang="ru-RU" sz="20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8 «А» </a:t>
            </a:r>
            <a:r>
              <a:rPr lang="ru-RU" sz="20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сынып</a:t>
            </a:r>
            <a:endParaRPr lang="ru-RU" sz="20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9" name="Прямоугольник 8">
            <a:extLst>
              <a:ext uri="{FF2B5EF4-FFF2-40B4-BE49-F238E27FC236}">
                <a16:creationId xmlns:a16="http://schemas.microsoft.com/office/drawing/2014/main" id="{C2CAA8BF-9313-4ED7-A667-81CE71952E69}"/>
              </a:ext>
            </a:extLst>
          </p:cNvPr>
          <p:cNvSpPr/>
          <p:nvPr/>
        </p:nvSpPr>
        <p:spPr>
          <a:xfrm>
            <a:off x="2420994" y="758148"/>
            <a:ext cx="6942667" cy="892552"/>
          </a:xfrm>
          <a:prstGeom prst="rect">
            <a:avLst/>
          </a:prstGeom>
          <a:noFill/>
        </p:spPr>
        <p:txBody>
          <a:bodyPr wrap="square" lIns="91440" tIns="45720" rIns="91440" bIns="45720">
            <a:spAutoFit/>
          </a:bodyPr>
          <a:lstStyle/>
          <a:p>
            <a:pPr algn="ctr"/>
            <a:r>
              <a:rPr lang="ru-RU" sz="2400" b="0" cap="none" spc="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Жалпы</a:t>
            </a:r>
            <a:r>
              <a:rPr lang="ru-RU" sz="2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sz="2400" b="0" cap="none" spc="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оқумен</a:t>
            </a:r>
            <a:r>
              <a:rPr lang="ru-RU" sz="2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sz="2400" b="0" cap="none" spc="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қамту</a:t>
            </a:r>
            <a:r>
              <a:rPr lang="ru-RU" sz="2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sz="2400" b="0" cap="none" spc="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қоры</a:t>
            </a:r>
            <a:r>
              <a:rPr lang="ru-RU" sz="2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sz="2400" b="0" cap="none" spc="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бойынша</a:t>
            </a:r>
            <a:endParaRPr lang="ru-RU" sz="24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ctr"/>
            <a:r>
              <a:rPr lang="ru-RU" sz="2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Аз </a:t>
            </a:r>
            <a:r>
              <a:rPr lang="ru-RU" sz="2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қамтылған</a:t>
            </a:r>
            <a:r>
              <a:rPr lang="ru-RU" sz="2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sz="2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отбасынан</a:t>
            </a:r>
            <a:r>
              <a:rPr lang="ru-RU" sz="2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sz="2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шыққан</a:t>
            </a:r>
            <a:r>
              <a:rPr lang="ru-RU" sz="24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sz="24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балалар</a:t>
            </a:r>
            <a:r>
              <a:rPr lang="ru-RU" sz="28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endParaRPr lang="ru-RU" sz="20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C7219BEA-167B-40FA-840B-402FA30707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89067" y="295820"/>
            <a:ext cx="1933421" cy="2609959"/>
          </a:xfrm>
          <a:prstGeom prst="rect">
            <a:avLst/>
          </a:prstGeom>
        </p:spPr>
      </p:pic>
      <p:sp>
        <p:nvSpPr>
          <p:cNvPr id="12" name="Прямоугольник 11">
            <a:extLst>
              <a:ext uri="{FF2B5EF4-FFF2-40B4-BE49-F238E27FC236}">
                <a16:creationId xmlns:a16="http://schemas.microsoft.com/office/drawing/2014/main" id="{EC652732-4469-4693-AD9F-EE5FC43E131A}"/>
              </a:ext>
            </a:extLst>
          </p:cNvPr>
          <p:cNvSpPr/>
          <p:nvPr/>
        </p:nvSpPr>
        <p:spPr>
          <a:xfrm>
            <a:off x="8948284" y="2837663"/>
            <a:ext cx="3158266" cy="830997"/>
          </a:xfrm>
          <a:prstGeom prst="rect">
            <a:avLst/>
          </a:prstGeom>
          <a:noFill/>
        </p:spPr>
        <p:txBody>
          <a:bodyPr wrap="square" lIns="91440" tIns="45720" rIns="91440" bIns="45720">
            <a:spAutoFit/>
          </a:bodyPr>
          <a:lstStyle/>
          <a:p>
            <a:pPr algn="ctr"/>
            <a:r>
              <a:rPr lang="ru-RU" sz="2800" b="0" cap="none" spc="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Аубакиров</a:t>
            </a:r>
            <a:r>
              <a:rPr lang="ru-RU" sz="28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sz="2800" b="0" cap="none" spc="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Жумали</a:t>
            </a:r>
            <a:endParaRPr lang="ru-RU" sz="28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ctr"/>
            <a:r>
              <a:rPr lang="ru-RU" sz="20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5 «А» </a:t>
            </a:r>
            <a:r>
              <a:rPr lang="ru-RU" sz="200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сынып</a:t>
            </a:r>
            <a:endParaRPr lang="ru-RU" sz="20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7437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71948" y="764704"/>
            <a:ext cx="9944532" cy="5189113"/>
          </a:xfrm>
          <a:prstGeom prst="rect">
            <a:avLst/>
          </a:prstGeom>
        </p:spPr>
        <p:txBody>
          <a:bodyPr wrap="square">
            <a:spAutoFit/>
          </a:bodyPr>
          <a:lstStyle/>
          <a:p>
            <a:pPr marL="342900" indent="-342900">
              <a:lnSpc>
                <a:spcPct val="115000"/>
              </a:lnSpc>
              <a:buFont typeface="+mj-lt"/>
              <a:buAutoNum type="arabicPeriod"/>
            </a:pPr>
            <a:r>
              <a:rPr lang="kk-KZ" dirty="0">
                <a:latin typeface="Times New Roman" panose="02020603050405020304" pitchFamily="18" charset="0"/>
                <a:ea typeface="Times New Roman" panose="02020603050405020304" pitchFamily="18" charset="0"/>
                <a:cs typeface="Times New Roman" panose="02020603050405020304" pitchFamily="18" charset="0"/>
              </a:rPr>
              <a:t>Өтініш</a:t>
            </a:r>
            <a:endParaRPr lang="ru-RU" sz="1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15000"/>
              </a:lnSpc>
              <a:buFont typeface="+mj-lt"/>
              <a:buAutoNum type="arabicPeriod"/>
            </a:pPr>
            <a:r>
              <a:rPr lang="kk-KZ" dirty="0">
                <a:latin typeface="Times New Roman" panose="02020603050405020304" pitchFamily="18" charset="0"/>
                <a:ea typeface="Times New Roman" panose="02020603050405020304" pitchFamily="18" charset="0"/>
                <a:cs typeface="Times New Roman" panose="02020603050405020304" pitchFamily="18" charset="0"/>
              </a:rPr>
              <a:t>Ата </a:t>
            </a:r>
            <a:r>
              <a:rPr lang="kk-KZ" dirty="0" smtClean="0">
                <a:latin typeface="Times New Roman" panose="02020603050405020304" pitchFamily="18" charset="0"/>
                <a:ea typeface="Times New Roman" panose="02020603050405020304" pitchFamily="18" charset="0"/>
                <a:cs typeface="Times New Roman" panose="02020603050405020304" pitchFamily="18" charset="0"/>
              </a:rPr>
              <a:t>- анасы </a:t>
            </a:r>
            <a:r>
              <a:rPr lang="kk-KZ" dirty="0">
                <a:latin typeface="Times New Roman" panose="02020603050405020304" pitchFamily="18" charset="0"/>
                <a:ea typeface="Times New Roman" panose="02020603050405020304" pitchFamily="18" charset="0"/>
                <a:cs typeface="Times New Roman" panose="02020603050405020304" pitchFamily="18" charset="0"/>
              </a:rPr>
              <a:t>немесе оны алмастырған тұлғаның жеке куәлігі</a:t>
            </a:r>
            <a:endParaRPr lang="ru-RU" sz="1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15000"/>
              </a:lnSpc>
              <a:buFont typeface="+mj-lt"/>
              <a:buAutoNum type="arabicPeriod"/>
            </a:pPr>
            <a:r>
              <a:rPr lang="kk-KZ" dirty="0">
                <a:latin typeface="Times New Roman" panose="02020603050405020304" pitchFamily="18" charset="0"/>
                <a:ea typeface="Times New Roman" panose="02020603050405020304" pitchFamily="18" charset="0"/>
                <a:cs typeface="Times New Roman" panose="02020603050405020304" pitchFamily="18" charset="0"/>
              </a:rPr>
              <a:t>Баланың туу туралы куәлігінің көшірмесі</a:t>
            </a:r>
            <a:endParaRPr lang="ru-RU" sz="1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15000"/>
              </a:lnSpc>
              <a:buFont typeface="+mj-lt"/>
              <a:buAutoNum type="arabicPeriod"/>
            </a:pPr>
            <a:r>
              <a:rPr lang="kk-KZ" dirty="0">
                <a:latin typeface="Times New Roman" panose="02020603050405020304" pitchFamily="18" charset="0"/>
                <a:ea typeface="Times New Roman" panose="02020603050405020304" pitchFamily="18" charset="0"/>
                <a:cs typeface="Times New Roman" panose="02020603050405020304" pitchFamily="18" charset="0"/>
              </a:rPr>
              <a:t>Мемлекеттік атаулы әлеуметтік көмекті алуға құқығы бар отбасылардан шыққан мемлекеттік қызметті алушының (отбасының) жергілікті атқарушы органдар тарапынан ұсынылатын мемлекеттік атаулы әлеуметтік көмекті тұтынушылар қатарына жататынын растайтын анықтама</a:t>
            </a:r>
            <a:endParaRPr lang="ru-RU" sz="1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15000"/>
              </a:lnSpc>
              <a:buFont typeface="+mj-lt"/>
              <a:buAutoNum type="arabicPeriod"/>
            </a:pPr>
            <a:r>
              <a:rPr lang="kk-KZ" dirty="0">
                <a:latin typeface="Times New Roman" panose="02020603050405020304" pitchFamily="18" charset="0"/>
                <a:ea typeface="Times New Roman" panose="02020603050405020304" pitchFamily="18" charset="0"/>
                <a:cs typeface="Times New Roman" panose="02020603050405020304" pitchFamily="18" charset="0"/>
              </a:rPr>
              <a:t>Табысы туралы мәлімет (ата аналардың немесе оларды алмастырушы адамдардың еңбекақылары, кәсіпкерлік және басқа да қызмет түрлерінен түскен табыстары, балаларға төленетін алимент түріндегі және қарауындағы басқа да адамдардың табыстары, жан басына шаққандағы орташа табысы ең төменгі өмір сүру деңгейінен төмен, мемлекеттік атаулы әлеуметтік көмек алмайтын отбасылар табыстары)</a:t>
            </a:r>
            <a:endParaRPr lang="ru-RU" sz="1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15000"/>
              </a:lnSpc>
              <a:buFont typeface="+mj-lt"/>
              <a:buAutoNum type="arabicPeriod"/>
            </a:pPr>
            <a:r>
              <a:rPr lang="kk-KZ" dirty="0">
                <a:latin typeface="Times New Roman" panose="02020603050405020304" pitchFamily="18" charset="0"/>
                <a:ea typeface="Times New Roman" panose="02020603050405020304" pitchFamily="18" charset="0"/>
                <a:cs typeface="Times New Roman" panose="02020603050405020304" pitchFamily="18" charset="0"/>
              </a:rPr>
              <a:t>Жетім балалар мен ата анасының қамқорлығынсыз қалған отбасында тәрбиеленетін балалар үшін қорғаншылықты, </a:t>
            </a:r>
            <a:r>
              <a:rPr lang="kk-KZ" dirty="0" err="1">
                <a:latin typeface="Times New Roman" panose="02020603050405020304" pitchFamily="18" charset="0"/>
                <a:ea typeface="Times New Roman" panose="02020603050405020304" pitchFamily="18" charset="0"/>
                <a:cs typeface="Times New Roman" panose="02020603050405020304" pitchFamily="18" charset="0"/>
              </a:rPr>
              <a:t>патронаттық</a:t>
            </a:r>
            <a:r>
              <a:rPr lang="kk-KZ" dirty="0">
                <a:latin typeface="Times New Roman" panose="02020603050405020304" pitchFamily="18" charset="0"/>
                <a:ea typeface="Times New Roman" panose="02020603050405020304" pitchFamily="18" charset="0"/>
                <a:cs typeface="Times New Roman" panose="02020603050405020304" pitchFamily="18" charset="0"/>
              </a:rPr>
              <a:t> тәрбиелеуді бекіту туралы уәкілетті органның шешімі</a:t>
            </a:r>
            <a:endParaRPr lang="ru-RU" sz="1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15000"/>
              </a:lnSpc>
              <a:spcAft>
                <a:spcPts val="1000"/>
              </a:spcAft>
              <a:buFont typeface="+mj-lt"/>
              <a:buAutoNum type="arabicPeriod"/>
            </a:pPr>
            <a:r>
              <a:rPr lang="kk-KZ" dirty="0">
                <a:latin typeface="Times New Roman" panose="02020603050405020304" pitchFamily="18" charset="0"/>
                <a:ea typeface="Times New Roman" panose="02020603050405020304" pitchFamily="18" charset="0"/>
                <a:cs typeface="Times New Roman" panose="02020603050405020304" pitchFamily="18" charset="0"/>
              </a:rPr>
              <a:t>Көрсетілетін қызметті алушының </a:t>
            </a:r>
            <a:r>
              <a:rPr lang="kk-KZ" dirty="0" err="1">
                <a:latin typeface="Times New Roman" panose="02020603050405020304" pitchFamily="18" charset="0"/>
                <a:ea typeface="Times New Roman" panose="02020603050405020304" pitchFamily="18" charset="0"/>
                <a:cs typeface="Times New Roman" panose="02020603050405020304" pitchFamily="18" charset="0"/>
              </a:rPr>
              <a:t>флюросуретімен</a:t>
            </a:r>
            <a:r>
              <a:rPr lang="kk-KZ" dirty="0">
                <a:latin typeface="Times New Roman" panose="02020603050405020304" pitchFamily="18" charset="0"/>
                <a:ea typeface="Times New Roman" panose="02020603050405020304" pitchFamily="18" charset="0"/>
                <a:cs typeface="Times New Roman" panose="02020603050405020304" pitchFamily="18" charset="0"/>
              </a:rPr>
              <a:t> қоса денсаулық жағдайы туралы (медициналық паспорты) анықтама (болған жағдайда)</a:t>
            </a:r>
            <a:endParaRPr lang="ru-RU" sz="1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Прямоугольник 4"/>
          <p:cNvSpPr/>
          <p:nvPr/>
        </p:nvSpPr>
        <p:spPr>
          <a:xfrm>
            <a:off x="2020529" y="188640"/>
            <a:ext cx="7108723" cy="388696"/>
          </a:xfrm>
          <a:prstGeom prst="rect">
            <a:avLst/>
          </a:prstGeom>
        </p:spPr>
        <p:txBody>
          <a:bodyPr wrap="square">
            <a:spAutoFit/>
          </a:bodyPr>
          <a:lstStyle/>
          <a:p>
            <a:pPr algn="ctr">
              <a:lnSpc>
                <a:spcPct val="107000"/>
              </a:lnSpc>
            </a:pPr>
            <a:r>
              <a:rPr lang="kk-KZ"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Білім алушылардың жазғы сауықтыру демалысын ұйымдастыру</a:t>
            </a:r>
          </a:p>
        </p:txBody>
      </p:sp>
    </p:spTree>
    <p:extLst>
      <p:ext uri="{BB962C8B-B14F-4D97-AF65-F5344CB8AC3E}">
        <p14:creationId xmlns:p14="http://schemas.microsoft.com/office/powerpoint/2010/main" val="2096481458"/>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282</TotalTime>
  <Words>571</Words>
  <Application>Microsoft Office PowerPoint</Application>
  <PresentationFormat>Широкоэкранный</PresentationFormat>
  <Paragraphs>90</Paragraphs>
  <Slides>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9</vt:i4>
      </vt:variant>
    </vt:vector>
  </HeadingPairs>
  <TitlesOfParts>
    <vt:vector size="15" baseType="lpstr">
      <vt:lpstr>Arial</vt:lpstr>
      <vt:lpstr>Calibri</vt:lpstr>
      <vt:lpstr>Times New Roman</vt:lpstr>
      <vt:lpstr>Trebuchet MS</vt:lpstr>
      <vt:lpstr>Wingdings 3</vt:lpstr>
      <vt:lpstr>Аспект</vt:lpstr>
      <vt:lpstr>Күн тәртібінде: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Windows 10</dc:creator>
  <cp:lastModifiedBy>Admin</cp:lastModifiedBy>
  <cp:revision>21</cp:revision>
  <cp:lastPrinted>2024-05-03T08:28:48Z</cp:lastPrinted>
  <dcterms:created xsi:type="dcterms:W3CDTF">2024-05-02T08:00:02Z</dcterms:created>
  <dcterms:modified xsi:type="dcterms:W3CDTF">2024-05-03T08:30:56Z</dcterms:modified>
</cp:coreProperties>
</file>