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516" r:id="rId2"/>
    <p:sldId id="259" r:id="rId3"/>
    <p:sldId id="257" r:id="rId4"/>
    <p:sldId id="302" r:id="rId5"/>
    <p:sldId id="298" r:id="rId6"/>
    <p:sldId id="303" r:id="rId7"/>
    <p:sldId id="301" r:id="rId8"/>
    <p:sldId id="299" r:id="rId9"/>
    <p:sldId id="305" r:id="rId10"/>
    <p:sldId id="519" r:id="rId11"/>
    <p:sldId id="520" r:id="rId12"/>
    <p:sldId id="300" r:id="rId13"/>
    <p:sldId id="307" r:id="rId14"/>
    <p:sldId id="308" r:id="rId15"/>
    <p:sldId id="306" r:id="rId16"/>
    <p:sldId id="511" r:id="rId17"/>
    <p:sldId id="512" r:id="rId18"/>
    <p:sldId id="508" r:id="rId19"/>
    <p:sldId id="256" r:id="rId20"/>
    <p:sldId id="514" r:id="rId21"/>
    <p:sldId id="517" r:id="rId22"/>
    <p:sldId id="518" r:id="rId23"/>
    <p:sldId id="515" r:id="rId24"/>
    <p:sldId id="293" r:id="rId25"/>
    <p:sldId id="294" r:id="rId26"/>
    <p:sldId id="295" r:id="rId27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68" d="100"/>
          <a:sy n="68" d="100"/>
        </p:scale>
        <p:origin x="14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B28E5-3A98-4398-BCD7-302FB0E6355B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2003F-3A69-4DC7-BF86-5F8FCC451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812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26CE8-8EEA-4679-8C8E-37A0F40CC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B91DA6-132F-478C-B00A-057C71406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0BA7D0-E665-4AF7-9B41-54547C0FE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994D3-711E-412B-A8BB-57184882FA5F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85ED7-6D84-4CE5-A5B8-B7DB7DC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C54528-94AE-43D8-92AE-016CD682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6489-DA84-4188-B986-7BC3AA32D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502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08083"/>
            <a:ext cx="4099500" cy="3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5035123"/>
            <a:ext cx="4099500" cy="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5013000" y="0"/>
            <a:ext cx="4131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subTitle" idx="3"/>
          </p:nvPr>
        </p:nvSpPr>
        <p:spPr>
          <a:xfrm>
            <a:off x="3311525" y="114600"/>
            <a:ext cx="1329300" cy="4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Rufina"/>
                <a:ea typeface="Rufina"/>
                <a:cs typeface="Rufina"/>
                <a:sym typeface="Rufi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11524" y="-14067"/>
            <a:ext cx="4555025" cy="1305200"/>
            <a:chOff x="-11525" y="-10550"/>
            <a:chExt cx="4555025" cy="978900"/>
          </a:xfrm>
        </p:grpSpPr>
        <p:cxnSp>
          <p:nvCxnSpPr>
            <p:cNvPr id="14" name="Google Shape;14;p2"/>
            <p:cNvCxnSpPr/>
            <p:nvPr/>
          </p:nvCxnSpPr>
          <p:spPr>
            <a:xfrm flipH="1">
              <a:off x="-11525" y="-10550"/>
              <a:ext cx="979800" cy="9789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412500" y="544275"/>
              <a:ext cx="4131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12298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0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D20ACB-A5F4-4260-A059-C98B01ED9E0C}"/>
              </a:ext>
            </a:extLst>
          </p:cNvPr>
          <p:cNvSpPr txBox="1"/>
          <p:nvPr/>
        </p:nvSpPr>
        <p:spPr>
          <a:xfrm>
            <a:off x="395536" y="33265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4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 тәртібінде: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D92087-D265-4125-BA2C-1F5288038754}"/>
              </a:ext>
            </a:extLst>
          </p:cNvPr>
          <p:cNvSpPr txBox="1"/>
          <p:nvPr/>
        </p:nvSpPr>
        <p:spPr>
          <a:xfrm>
            <a:off x="503548" y="893033"/>
            <a:ext cx="813690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1.«М.Ғабдуллин атындағы  мектеп - гимназиясы» КММ  оқу-тәрбие жұмысына сараптамасы». </a:t>
            </a:r>
          </a:p>
          <a:p>
            <a:r>
              <a:rPr lang="kk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Мектеп директоры: </a:t>
            </a:r>
          </a:p>
          <a:p>
            <a:r>
              <a:rPr lang="kk-KZ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</a:t>
            </a: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льмира Майданқызы </a:t>
            </a: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Халелова</a:t>
            </a:r>
          </a:p>
          <a:p>
            <a:pPr lvl="0" algn="just"/>
            <a:r>
              <a:rPr lang="kk-KZ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Мектептің әлеуметтік төлқұжатымен таныстыру және әкім шыршасына баратын оқушылар туралы мәлімет беру.(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Аз қамтылған,көп балалы т.б  отбасыларынан шыққан балалар)</a:t>
            </a:r>
          </a:p>
          <a:p>
            <a:pPr lvl="0" algn="ctr"/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Әлеуметтік педагог: </a:t>
            </a:r>
          </a:p>
          <a:p>
            <a:pPr lvl="0" algn="ctr"/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Құралай Бекмұратқызы Тилеубаева </a:t>
            </a:r>
            <a:endParaRPr lang="kk-KZ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kk-KZ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Жаңа жылдық мерекеге дайындық жасау, жаңа жылдық шыршаның өтуіне байланысты көмек және сыйлық алуды ұйымдастыру.</a:t>
            </a:r>
          </a:p>
          <a:p>
            <a:pPr algn="just"/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kk-KZ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Жауапты: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Қамқоршылық кеңесі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Әртүрлі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781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4BC33A-6E77-4251-8789-2A029293EF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b="5901"/>
          <a:stretch/>
        </p:blipFill>
        <p:spPr>
          <a:xfrm rot="16200000">
            <a:off x="5898769" y="634200"/>
            <a:ext cx="2248647" cy="33067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E8CD50-0375-414F-A72A-18AB55F6DC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4" r="3689" b="12674"/>
          <a:stretch/>
        </p:blipFill>
        <p:spPr>
          <a:xfrm rot="16200000">
            <a:off x="1097003" y="611974"/>
            <a:ext cx="2027943" cy="330071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A2BE36D-BD8D-451D-8811-A246648A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29" y="117748"/>
            <a:ext cx="7704856" cy="9606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 семинар</a:t>
            </a:r>
            <a:br>
              <a:rPr lang="kk-KZ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Тақырыбы: </a:t>
            </a:r>
            <a:r>
              <a:rPr lang="kk-K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Жаратылыстану – ғылыми сауаттылығыг дамытуда тапсырмаларды орындау және әзірлеу тәсілдері»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BBDC227-1B6E-48B0-8AB1-56558B83EFD1}"/>
              </a:ext>
            </a:extLst>
          </p:cNvPr>
          <p:cNvSpPr txBox="1">
            <a:spLocks/>
          </p:cNvSpPr>
          <p:nvPr/>
        </p:nvSpPr>
        <p:spPr>
          <a:xfrm>
            <a:off x="503829" y="3429000"/>
            <a:ext cx="3306725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kk-K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 ХАТ</a:t>
            </a:r>
          </a:p>
          <a:p>
            <a:pPr marL="0" indent="0" algn="ctr">
              <a:buNone/>
            </a:pPr>
            <a:r>
              <a:rPr lang="kk-K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Эльмира Майданқызы Халелова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E9D24BB-E2FD-4F66-99AF-49590944DF8A}"/>
              </a:ext>
            </a:extLst>
          </p:cNvPr>
          <p:cNvSpPr txBox="1">
            <a:spLocks/>
          </p:cNvSpPr>
          <p:nvPr/>
        </p:nvSpPr>
        <p:spPr>
          <a:xfrm>
            <a:off x="5062438" y="3593541"/>
            <a:ext cx="3306725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kk-KZ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 ХАТ</a:t>
            </a:r>
          </a:p>
          <a:p>
            <a:pPr marL="0" indent="0" algn="ctr">
              <a:buNone/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Дюсенова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Сауле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Сабикеновна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116383-7406-4B89-A201-175A02B0F5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8159" r="18081" b="19703"/>
          <a:stretch/>
        </p:blipFill>
        <p:spPr>
          <a:xfrm rot="16200000">
            <a:off x="2596691" y="3754899"/>
            <a:ext cx="2078411" cy="3306723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041C6C79-E148-4F51-B685-887B262363C3}"/>
              </a:ext>
            </a:extLst>
          </p:cNvPr>
          <p:cNvSpPr txBox="1">
            <a:spLocks/>
          </p:cNvSpPr>
          <p:nvPr/>
        </p:nvSpPr>
        <p:spPr>
          <a:xfrm>
            <a:off x="5508104" y="5004245"/>
            <a:ext cx="3306725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kk-K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br>
              <a:rPr lang="kk-K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ШОЛТЫШЕВА КЛАРА КАНАФЬЯНОВНА</a:t>
            </a:r>
          </a:p>
        </p:txBody>
      </p:sp>
    </p:spTree>
    <p:extLst>
      <p:ext uri="{BB962C8B-B14F-4D97-AF65-F5344CB8AC3E}">
        <p14:creationId xmlns:p14="http://schemas.microsoft.com/office/powerpoint/2010/main" val="3345628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10FB53-2D43-405E-8B17-30D20407A9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3" b="10100"/>
          <a:stretch/>
        </p:blipFill>
        <p:spPr>
          <a:xfrm rot="16200000">
            <a:off x="3335936" y="-623022"/>
            <a:ext cx="2760167" cy="4896545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872F73-FD05-4D4E-B552-E448707BF97C}"/>
              </a:ext>
            </a:extLst>
          </p:cNvPr>
          <p:cNvSpPr txBox="1">
            <a:spLocks/>
          </p:cNvSpPr>
          <p:nvPr/>
        </p:nvSpPr>
        <p:spPr>
          <a:xfrm>
            <a:off x="1374434" y="5430287"/>
            <a:ext cx="668317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kk-K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</a:t>
            </a:r>
          </a:p>
          <a:p>
            <a:pPr marL="0" indent="0" algn="ctr">
              <a:buNone/>
            </a:pP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Эльмира Майданқызы Халелова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04992B-E760-48D3-BCB2-6EB8AF7E18C7}"/>
              </a:ext>
            </a:extLst>
          </p:cNvPr>
          <p:cNvSpPr txBox="1"/>
          <p:nvPr/>
        </p:nvSpPr>
        <p:spPr>
          <a:xfrm>
            <a:off x="899592" y="3652667"/>
            <a:ext cx="71580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 семинар.</a:t>
            </a:r>
          </a:p>
          <a:p>
            <a:pPr algn="ctr"/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«Озық педагогикалық тәжірибе – Зеренді ауданы педагогтерінің кәсіби құзыреттілігін дамытудың негізі»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168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9C901-91ED-43FF-A04A-6883A0E733A8}"/>
              </a:ext>
            </a:extLst>
          </p:cNvPr>
          <p:cNvSpPr txBox="1"/>
          <p:nvPr/>
        </p:nvSpPr>
        <p:spPr>
          <a:xfrm>
            <a:off x="299556" y="4345468"/>
            <a:ext cx="8280919" cy="2423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менеджмент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табысты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көшпелі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тәжірибелік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Биология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,педагог-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Шолтышева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Клара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Канафияновна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мен информатика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,педагог-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Ильясова Маржан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Байбатыровна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өткізді.Курс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ұйымдастырушылары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тыңдаушылар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бағаланып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таратуға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BD2A50-AF97-4C25-8BCF-C9DF9869734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412776"/>
            <a:ext cx="3536052" cy="2666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77220B-7AA1-4819-BC50-D33E5324EF1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675" y="1412775"/>
            <a:ext cx="3536052" cy="26661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FA33B-33AE-42D6-A6FA-7C6823FAB2BE}"/>
              </a:ext>
            </a:extLst>
          </p:cNvPr>
          <p:cNvSpPr txBox="1"/>
          <p:nvPr/>
        </p:nvSpPr>
        <p:spPr>
          <a:xfrm>
            <a:off x="467544" y="332656"/>
            <a:ext cx="82809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Стратегиялық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менеджмент –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табысты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жүйесінің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1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FA1BAB-93E7-4085-B700-EC97CB73680A}"/>
              </a:ext>
            </a:extLst>
          </p:cNvPr>
          <p:cNvSpPr txBox="1"/>
          <p:nvPr/>
        </p:nvSpPr>
        <p:spPr>
          <a:xfrm>
            <a:off x="-25093" y="108920"/>
            <a:ext cx="9146678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идеялар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панорамасынан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1.Авсилам Лиза-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2.Ильясова М.Б-информатика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ІІІ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3.Шолтышова К.К.-биология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мұғалімі,сертификат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C5CDE8-6B8A-44D6-95E6-7EB152612A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3884" r="2286" b="4572"/>
          <a:stretch/>
        </p:blipFill>
        <p:spPr>
          <a:xfrm>
            <a:off x="2751076" y="4481900"/>
            <a:ext cx="2771033" cy="22671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C97059-7D25-4A01-8465-D73B992D93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" r="27536" b="16899"/>
          <a:stretch/>
        </p:blipFill>
        <p:spPr>
          <a:xfrm>
            <a:off x="185679" y="2354509"/>
            <a:ext cx="2406422" cy="23885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DC289C-8F9D-4259-9259-060C7E404A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8" t="22403" r="33601" b="18294"/>
          <a:stretch/>
        </p:blipFill>
        <p:spPr>
          <a:xfrm>
            <a:off x="3129180" y="1847802"/>
            <a:ext cx="2512373" cy="22671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856B22C-1D10-4F35-854B-E8CB3A61DA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9" b="6566"/>
          <a:stretch/>
        </p:blipFill>
        <p:spPr>
          <a:xfrm rot="16200000">
            <a:off x="6585228" y="1441184"/>
            <a:ext cx="2033477" cy="2777123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4568E2F-C929-40B7-9126-FD51C5930D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963352"/>
              </p:ext>
            </p:extLst>
          </p:nvPr>
        </p:nvGraphicFramePr>
        <p:xfrm>
          <a:off x="6059188" y="4095220"/>
          <a:ext cx="2890477" cy="2267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6" imgW="0" imgH="360" progId="FoxitReader.Document">
                  <p:embed/>
                </p:oleObj>
              </mc:Choice>
              <mc:Fallback>
                <p:oleObj name="PDF" r:id="rId6" imgW="0" imgH="360" progId="FoxitReader.Document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B4568E2F-C929-40B7-9126-FD51C5930D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59188" y="4095220"/>
                        <a:ext cx="2890477" cy="2267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264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EF8082D-C07F-4B15-8A2B-23B133393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854" y="2780928"/>
            <a:ext cx="8241613" cy="2833217"/>
          </a:xfrm>
        </p:spPr>
        <p:txBody>
          <a:bodyPr/>
          <a:lstStyle/>
          <a:p>
            <a:pPr algn="ctr"/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7.12.2023 ж өткен «Педагогикалық идеялар фестивалі» </a:t>
            </a:r>
          </a:p>
          <a:p>
            <a:pPr algn="ctr"/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кезеңінде</a:t>
            </a:r>
          </a:p>
          <a:p>
            <a:pPr marL="0" indent="0" algn="ctr">
              <a:buNone/>
            </a:pPr>
            <a:r>
              <a:rPr lang="kk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Бейсенбай Айнаш Бейсенбайқызы-ІІ орын</a:t>
            </a:r>
          </a:p>
          <a:p>
            <a:pPr marL="0" indent="0">
              <a:buNone/>
            </a:pP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F7FBA5-FF2C-4D0B-A4C2-D222E3965999}"/>
              </a:ext>
            </a:extLst>
          </p:cNvPr>
          <p:cNvSpPr txBox="1"/>
          <p:nvPr/>
        </p:nvSpPr>
        <p:spPr>
          <a:xfrm>
            <a:off x="466854" y="596984"/>
            <a:ext cx="77048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Үздік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конкурсы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Қошанова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А.О.-1-орын</a:t>
            </a:r>
          </a:p>
        </p:txBody>
      </p:sp>
    </p:spTree>
    <p:extLst>
      <p:ext uri="{BB962C8B-B14F-4D97-AF65-F5344CB8AC3E}">
        <p14:creationId xmlns:p14="http://schemas.microsoft.com/office/powerpoint/2010/main" val="1432332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5CC56A-2169-4226-9939-AE8FF054AFF4}"/>
              </a:ext>
            </a:extLst>
          </p:cNvPr>
          <p:cNvSpPr txBox="1"/>
          <p:nvPr/>
        </p:nvSpPr>
        <p:spPr>
          <a:xfrm>
            <a:off x="446528" y="438483"/>
            <a:ext cx="45733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Бақытты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отбасы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бейнеконкурсы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Тасанова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.О.-Алғыс хат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52AB1A-382D-4DF2-9B37-3EB9D77F67E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37916"/>
            <a:ext cx="3240360" cy="172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F4208C-1005-4438-BF44-8534F7044F9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5" b="7357"/>
          <a:stretch/>
        </p:blipFill>
        <p:spPr bwMode="auto">
          <a:xfrm rot="16359548">
            <a:off x="5679798" y="1586745"/>
            <a:ext cx="2321071" cy="3256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79B583A-0736-4E08-932C-5AC390B05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902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63FBF8E-1A5B-4F7E-BEF0-9D4706CF91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8572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endParaRPr lang="ru-RU" sz="135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FF572439-F2CD-4188-8FD0-6B2CBB92040D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763688" y="4872940"/>
            <a:ext cx="6079518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alt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Нурсейтов Т.О Ақмола облысы өлкетанушылардың "Туған жерім-тұғырым"атты дөңгелек үстелге қатысып, Алғыс хатпен марапатталды.</a:t>
            </a:r>
            <a:endParaRPr lang="kk-KZ" altLang="ru-RU" sz="2400" dirty="0"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FCA570-E5D5-4570-81D2-413959ED0E51}"/>
              </a:ext>
            </a:extLst>
          </p:cNvPr>
          <p:cNvSpPr txBox="1"/>
          <p:nvPr/>
        </p:nvSpPr>
        <p:spPr>
          <a:xfrm>
            <a:off x="5327820" y="498996"/>
            <a:ext cx="33796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"Туған жерім-тұғырым"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30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463554" y="82593"/>
            <a:ext cx="6403572" cy="587381"/>
          </a:xfrm>
          <a:prstGeom prst="roundRect">
            <a:avLst/>
          </a:prstGeom>
        </p:spPr>
        <p:style>
          <a:lnRef idx="1">
            <a:schemeClr val="accent4"/>
          </a:lnRef>
          <a:fillRef idx="1002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«БІРТҰТАС ТӘРБИЕ» БАҒДАРЛАМАСЫ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49491" y="2337177"/>
            <a:ext cx="2374124" cy="589291"/>
          </a:xfrm>
          <a:prstGeom prst="roundRect">
            <a:avLst/>
          </a:prstGeom>
        </p:spPr>
        <p:style>
          <a:lnRef idx="3">
            <a:schemeClr val="lt1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ҰЛТТЫҚ МҮДДЕ 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19309" y="4490498"/>
            <a:ext cx="1966056" cy="587380"/>
          </a:xfrm>
          <a:prstGeom prst="roundRect">
            <a:avLst/>
          </a:prstGeom>
        </p:spPr>
        <p:style>
          <a:lnRef idx="1">
            <a:schemeClr val="accent4"/>
          </a:lnRef>
          <a:fillRef idx="1003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ТАЛАП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085294" y="2138011"/>
            <a:ext cx="1945270" cy="670707"/>
          </a:xfrm>
          <a:prstGeom prst="roundRect">
            <a:avLst/>
          </a:prstGeom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БАЛАЛАР КІТАПХАНАСЫ</a:t>
            </a:r>
            <a:r>
              <a:rPr lang="kk-K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062396" y="3273061"/>
            <a:ext cx="1945271" cy="661280"/>
          </a:xfrm>
          <a:prstGeom prst="roundRect">
            <a:avLst/>
          </a:prstGeom>
        </p:spPr>
        <p:style>
          <a:lnRef idx="3">
            <a:schemeClr val="lt1"/>
          </a:lnRef>
          <a:fillRef idx="1003">
            <a:schemeClr val="lt2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1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«ҰЛТТЫҚ МЕКТЕП ЛИГАСЫ»</a:t>
            </a:r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260696" y="6249993"/>
            <a:ext cx="3235609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800"/>
              </a:spcAft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96267" y="3436493"/>
            <a:ext cx="1966057" cy="5079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003">
            <a:schemeClr val="l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 - ҰЯТ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Двойная стрелка влево/вправо 36"/>
          <p:cNvSpPr/>
          <p:nvPr/>
        </p:nvSpPr>
        <p:spPr>
          <a:xfrm rot="5400000">
            <a:off x="4429498" y="812085"/>
            <a:ext cx="430406" cy="283303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Двойная стрелка влево/вправо 39"/>
          <p:cNvSpPr/>
          <p:nvPr/>
        </p:nvSpPr>
        <p:spPr>
          <a:xfrm rot="2127376">
            <a:off x="6613861" y="778971"/>
            <a:ext cx="520184" cy="25183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Двойная стрелка влево/вправо 44">
            <a:extLst>
              <a:ext uri="{FF2B5EF4-FFF2-40B4-BE49-F238E27FC236}">
                <a16:creationId xmlns:a16="http://schemas.microsoft.com/office/drawing/2014/main" id="{4835AF92-8266-447D-9492-FC6E7836EB33}"/>
              </a:ext>
            </a:extLst>
          </p:cNvPr>
          <p:cNvSpPr/>
          <p:nvPr/>
        </p:nvSpPr>
        <p:spPr>
          <a:xfrm rot="8343252">
            <a:off x="1996699" y="807099"/>
            <a:ext cx="467459" cy="309441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23">
            <a:extLst>
              <a:ext uri="{FF2B5EF4-FFF2-40B4-BE49-F238E27FC236}">
                <a16:creationId xmlns:a16="http://schemas.microsoft.com/office/drawing/2014/main" id="{7632E3C4-E581-4104-B550-EB2E71D0D021}"/>
              </a:ext>
            </a:extLst>
          </p:cNvPr>
          <p:cNvSpPr/>
          <p:nvPr/>
        </p:nvSpPr>
        <p:spPr>
          <a:xfrm>
            <a:off x="6589051" y="1197894"/>
            <a:ext cx="2149238" cy="507965"/>
          </a:xfrm>
          <a:prstGeom prst="roundRect">
            <a:avLst/>
          </a:prstGeom>
        </p:spPr>
        <p:style>
          <a:lnRef idx="1">
            <a:schemeClr val="accent4"/>
          </a:lnRef>
          <a:fillRef idx="1002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ЖОБАЛАР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30">
            <a:extLst>
              <a:ext uri="{FF2B5EF4-FFF2-40B4-BE49-F238E27FC236}">
                <a16:creationId xmlns:a16="http://schemas.microsoft.com/office/drawing/2014/main" id="{379C67BC-124E-4A47-A209-ED548B53F281}"/>
              </a:ext>
            </a:extLst>
          </p:cNvPr>
          <p:cNvSpPr/>
          <p:nvPr/>
        </p:nvSpPr>
        <p:spPr>
          <a:xfrm>
            <a:off x="7124410" y="5697381"/>
            <a:ext cx="2043861" cy="661280"/>
          </a:xfrm>
          <a:prstGeom prst="roundRect">
            <a:avLst/>
          </a:prstGeom>
        </p:spPr>
        <p:style>
          <a:lnRef idx="3">
            <a:schemeClr val="lt1"/>
          </a:lnRef>
          <a:fillRef idx="1003">
            <a:schemeClr val="lt2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«Қайырымдылық»</a:t>
            </a:r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30">
            <a:extLst>
              <a:ext uri="{FF2B5EF4-FFF2-40B4-BE49-F238E27FC236}">
                <a16:creationId xmlns:a16="http://schemas.microsoft.com/office/drawing/2014/main" id="{271548AE-85CE-473A-A40F-320458BD6771}"/>
              </a:ext>
            </a:extLst>
          </p:cNvPr>
          <p:cNvSpPr/>
          <p:nvPr/>
        </p:nvSpPr>
        <p:spPr>
          <a:xfrm>
            <a:off x="7062396" y="4418550"/>
            <a:ext cx="2043861" cy="834169"/>
          </a:xfrm>
          <a:prstGeom prst="roundRect">
            <a:avLst/>
          </a:prstGeom>
        </p:spPr>
        <p:style>
          <a:lnRef idx="3">
            <a:schemeClr val="lt1"/>
          </a:lnRef>
          <a:fillRef idx="1003">
            <a:schemeClr val="lt2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1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 Психологиялық  әл-ауқат және  стресске төзімділік»</a:t>
            </a:r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Двойная стрелка влево/вправо 22">
            <a:extLst>
              <a:ext uri="{FF2B5EF4-FFF2-40B4-BE49-F238E27FC236}">
                <a16:creationId xmlns:a16="http://schemas.microsoft.com/office/drawing/2014/main" id="{7FB2A509-64B4-4B27-8383-18E458B1D9E1}"/>
              </a:ext>
            </a:extLst>
          </p:cNvPr>
          <p:cNvSpPr/>
          <p:nvPr/>
        </p:nvSpPr>
        <p:spPr>
          <a:xfrm rot="5400000">
            <a:off x="1207573" y="4061722"/>
            <a:ext cx="369331" cy="289678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Двойная стрелка влево/вправо 22">
            <a:extLst>
              <a:ext uri="{FF2B5EF4-FFF2-40B4-BE49-F238E27FC236}">
                <a16:creationId xmlns:a16="http://schemas.microsoft.com/office/drawing/2014/main" id="{A9E91F76-A575-456B-B9ED-CBBA6BAF1638}"/>
              </a:ext>
            </a:extLst>
          </p:cNvPr>
          <p:cNvSpPr/>
          <p:nvPr/>
        </p:nvSpPr>
        <p:spPr>
          <a:xfrm rot="5400000">
            <a:off x="1219692" y="1887040"/>
            <a:ext cx="369330" cy="27234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23">
            <a:extLst>
              <a:ext uri="{FF2B5EF4-FFF2-40B4-BE49-F238E27FC236}">
                <a16:creationId xmlns:a16="http://schemas.microsoft.com/office/drawing/2014/main" id="{6587E1E6-E22F-42D9-9B37-A2C22EB034D7}"/>
              </a:ext>
            </a:extLst>
          </p:cNvPr>
          <p:cNvSpPr/>
          <p:nvPr/>
        </p:nvSpPr>
        <p:spPr>
          <a:xfrm>
            <a:off x="150191" y="1226363"/>
            <a:ext cx="2768369" cy="507965"/>
          </a:xfrm>
          <a:prstGeom prst="roundRect">
            <a:avLst/>
          </a:prstGeom>
        </p:spPr>
        <p:style>
          <a:lnRef idx="1">
            <a:schemeClr val="accent4"/>
          </a:lnRef>
          <a:fillRef idx="1002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ҚҰНДЫЛЫҚТАР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Двойная стрелка влево/вправо 22">
            <a:extLst>
              <a:ext uri="{FF2B5EF4-FFF2-40B4-BE49-F238E27FC236}">
                <a16:creationId xmlns:a16="http://schemas.microsoft.com/office/drawing/2014/main" id="{5E9AAD86-AA2F-4D07-911A-9928AB6D614B}"/>
              </a:ext>
            </a:extLst>
          </p:cNvPr>
          <p:cNvSpPr/>
          <p:nvPr/>
        </p:nvSpPr>
        <p:spPr>
          <a:xfrm rot="5400000">
            <a:off x="1198906" y="3038219"/>
            <a:ext cx="369330" cy="27234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23">
            <a:extLst>
              <a:ext uri="{FF2B5EF4-FFF2-40B4-BE49-F238E27FC236}">
                <a16:creationId xmlns:a16="http://schemas.microsoft.com/office/drawing/2014/main" id="{31F3FF62-387E-4D52-A555-223DF834F083}"/>
              </a:ext>
            </a:extLst>
          </p:cNvPr>
          <p:cNvSpPr/>
          <p:nvPr/>
        </p:nvSpPr>
        <p:spPr>
          <a:xfrm>
            <a:off x="3569148" y="1244479"/>
            <a:ext cx="2434806" cy="661280"/>
          </a:xfrm>
          <a:prstGeom prst="roundRect">
            <a:avLst/>
          </a:prstGeom>
        </p:spPr>
        <p:style>
          <a:lnRef idx="1">
            <a:schemeClr val="accent4"/>
          </a:lnRef>
          <a:fillRef idx="1002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«Даналық» мектебі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Двойная стрелка влево/вправо 22">
            <a:extLst>
              <a:ext uri="{FF2B5EF4-FFF2-40B4-BE49-F238E27FC236}">
                <a16:creationId xmlns:a16="http://schemas.microsoft.com/office/drawing/2014/main" id="{A04C0893-0654-486E-B80E-9397F4D7720A}"/>
              </a:ext>
            </a:extLst>
          </p:cNvPr>
          <p:cNvSpPr/>
          <p:nvPr/>
        </p:nvSpPr>
        <p:spPr>
          <a:xfrm rot="5400000">
            <a:off x="7714196" y="1772397"/>
            <a:ext cx="369330" cy="27234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Двойная стрелка влево/вправо 22">
            <a:extLst>
              <a:ext uri="{FF2B5EF4-FFF2-40B4-BE49-F238E27FC236}">
                <a16:creationId xmlns:a16="http://schemas.microsoft.com/office/drawing/2014/main" id="{F829732F-9627-4D62-BAB9-63F05387AA38}"/>
              </a:ext>
            </a:extLst>
          </p:cNvPr>
          <p:cNvSpPr/>
          <p:nvPr/>
        </p:nvSpPr>
        <p:spPr>
          <a:xfrm rot="5400000">
            <a:off x="7741927" y="2868930"/>
            <a:ext cx="369330" cy="27234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войная стрелка влево/вправо 22">
            <a:extLst>
              <a:ext uri="{FF2B5EF4-FFF2-40B4-BE49-F238E27FC236}">
                <a16:creationId xmlns:a16="http://schemas.microsoft.com/office/drawing/2014/main" id="{8422A416-E40D-4BAE-B2AD-53B207F1CF42}"/>
              </a:ext>
            </a:extLst>
          </p:cNvPr>
          <p:cNvSpPr/>
          <p:nvPr/>
        </p:nvSpPr>
        <p:spPr>
          <a:xfrm rot="5400000">
            <a:off x="7809481" y="4016328"/>
            <a:ext cx="369330" cy="27234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Двойная стрелка влево/вправо 22">
            <a:extLst>
              <a:ext uri="{FF2B5EF4-FFF2-40B4-BE49-F238E27FC236}">
                <a16:creationId xmlns:a16="http://schemas.microsoft.com/office/drawing/2014/main" id="{B9DE78B0-6923-4260-95B0-EDACDACE4DC6}"/>
              </a:ext>
            </a:extLst>
          </p:cNvPr>
          <p:cNvSpPr/>
          <p:nvPr/>
        </p:nvSpPr>
        <p:spPr>
          <a:xfrm rot="5400000">
            <a:off x="7899661" y="5338879"/>
            <a:ext cx="369330" cy="27234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29">
            <a:extLst>
              <a:ext uri="{FF2B5EF4-FFF2-40B4-BE49-F238E27FC236}">
                <a16:creationId xmlns:a16="http://schemas.microsoft.com/office/drawing/2014/main" id="{A39DE221-E68A-4AD7-96B1-B663DBD25906}"/>
              </a:ext>
            </a:extLst>
          </p:cNvPr>
          <p:cNvSpPr/>
          <p:nvPr/>
        </p:nvSpPr>
        <p:spPr>
          <a:xfrm>
            <a:off x="3260696" y="2348561"/>
            <a:ext cx="3328355" cy="506883"/>
          </a:xfrm>
          <a:prstGeom prst="roundRect">
            <a:avLst/>
          </a:prstGeom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Аталар,әкелер,ағалар</a:t>
            </a:r>
            <a:r>
              <a:rPr lang="kk-K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kk-K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</a:t>
            </a:r>
          </a:p>
        </p:txBody>
      </p:sp>
      <p:sp>
        <p:nvSpPr>
          <p:cNvPr id="60" name="Скругленный прямоугольник 29">
            <a:extLst>
              <a:ext uri="{FF2B5EF4-FFF2-40B4-BE49-F238E27FC236}">
                <a16:creationId xmlns:a16="http://schemas.microsoft.com/office/drawing/2014/main" id="{4307FF85-098C-47BC-B87B-8501CEB4EEF4}"/>
              </a:ext>
            </a:extLst>
          </p:cNvPr>
          <p:cNvSpPr/>
          <p:nvPr/>
        </p:nvSpPr>
        <p:spPr>
          <a:xfrm>
            <a:off x="3235295" y="3232081"/>
            <a:ext cx="3596711" cy="507965"/>
          </a:xfrm>
          <a:prstGeom prst="roundRect">
            <a:avLst/>
          </a:prstGeom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Әжелер,аналар,жеңгелер</a:t>
            </a:r>
            <a:r>
              <a:rPr lang="kk-KZ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kk-K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</a:t>
            </a:r>
          </a:p>
        </p:txBody>
      </p:sp>
      <p:sp>
        <p:nvSpPr>
          <p:cNvPr id="62" name="Скругленный прямоугольник 23">
            <a:extLst>
              <a:ext uri="{FF2B5EF4-FFF2-40B4-BE49-F238E27FC236}">
                <a16:creationId xmlns:a16="http://schemas.microsoft.com/office/drawing/2014/main" id="{172EE839-C76D-434E-9BE3-87A059C83046}"/>
              </a:ext>
            </a:extLst>
          </p:cNvPr>
          <p:cNvSpPr/>
          <p:nvPr/>
        </p:nvSpPr>
        <p:spPr>
          <a:xfrm>
            <a:off x="3080144" y="3994892"/>
            <a:ext cx="3596712" cy="661280"/>
          </a:xfrm>
          <a:prstGeom prst="roundRect">
            <a:avLst/>
          </a:prstGeom>
        </p:spPr>
        <p:style>
          <a:lnRef idx="1">
            <a:schemeClr val="accent4"/>
          </a:lnRef>
          <a:fillRef idx="1002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АТА –АНАЛАР ҚАУЫМДАСТЫҒЫ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A41599-8154-48A9-A97F-95E13B405C8B}"/>
              </a:ext>
            </a:extLst>
          </p:cNvPr>
          <p:cNvSpPr/>
          <p:nvPr/>
        </p:nvSpPr>
        <p:spPr>
          <a:xfrm>
            <a:off x="3145782" y="5027370"/>
            <a:ext cx="828092" cy="5260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634F43E-A619-4226-9FC3-073B735E592D}"/>
              </a:ext>
            </a:extLst>
          </p:cNvPr>
          <p:cNvSpPr/>
          <p:nvPr/>
        </p:nvSpPr>
        <p:spPr>
          <a:xfrm>
            <a:off x="4464454" y="5177549"/>
            <a:ext cx="828092" cy="5260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5CDDF063-608E-4EEA-B8F2-11861E5EE1EB}"/>
              </a:ext>
            </a:extLst>
          </p:cNvPr>
          <p:cNvSpPr/>
          <p:nvPr/>
        </p:nvSpPr>
        <p:spPr>
          <a:xfrm>
            <a:off x="5821144" y="5053813"/>
            <a:ext cx="855712" cy="5260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10-11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Двойная стрелка влево/вправо 22">
            <a:extLst>
              <a:ext uri="{FF2B5EF4-FFF2-40B4-BE49-F238E27FC236}">
                <a16:creationId xmlns:a16="http://schemas.microsoft.com/office/drawing/2014/main" id="{E3DF063A-23DA-4143-AEA3-04156C97699A}"/>
              </a:ext>
            </a:extLst>
          </p:cNvPr>
          <p:cNvSpPr/>
          <p:nvPr/>
        </p:nvSpPr>
        <p:spPr>
          <a:xfrm rot="5400000">
            <a:off x="4557664" y="1997405"/>
            <a:ext cx="369330" cy="27234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Двойная стрелка влево/вправо 22">
            <a:extLst>
              <a:ext uri="{FF2B5EF4-FFF2-40B4-BE49-F238E27FC236}">
                <a16:creationId xmlns:a16="http://schemas.microsoft.com/office/drawing/2014/main" id="{CF9EE93A-EE77-4D6F-AED7-04265EBDF3E8}"/>
              </a:ext>
            </a:extLst>
          </p:cNvPr>
          <p:cNvSpPr/>
          <p:nvPr/>
        </p:nvSpPr>
        <p:spPr>
          <a:xfrm rot="5400000">
            <a:off x="4557664" y="2898553"/>
            <a:ext cx="369330" cy="27234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23">
            <a:extLst>
              <a:ext uri="{FF2B5EF4-FFF2-40B4-BE49-F238E27FC236}">
                <a16:creationId xmlns:a16="http://schemas.microsoft.com/office/drawing/2014/main" id="{D225795C-9EE1-4AA4-8E7B-3622B45EC52C}"/>
              </a:ext>
            </a:extLst>
          </p:cNvPr>
          <p:cNvSpPr/>
          <p:nvPr/>
        </p:nvSpPr>
        <p:spPr>
          <a:xfrm>
            <a:off x="327925" y="5977483"/>
            <a:ext cx="6578643" cy="661280"/>
          </a:xfrm>
          <a:prstGeom prst="roundRect">
            <a:avLst/>
          </a:prstGeom>
        </p:spPr>
        <p:style>
          <a:lnRef idx="1">
            <a:schemeClr val="accent4"/>
          </a:lnRef>
          <a:fillRef idx="1002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«ТОҒЫЗ АЙҒА,ТОҒЫЗ ІС –ШАРА»</a:t>
            </a:r>
          </a:p>
          <a:p>
            <a:pPr algn="ctr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ТҰЖЫРЫМДАМАСЫ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5692B315-14C5-4AC2-80CD-8C9D433206C2}"/>
              </a:ext>
            </a:extLst>
          </p:cNvPr>
          <p:cNvCxnSpPr>
            <a:cxnSpLocks/>
          </p:cNvCxnSpPr>
          <p:nvPr/>
        </p:nvCxnSpPr>
        <p:spPr>
          <a:xfrm>
            <a:off x="5596392" y="4758030"/>
            <a:ext cx="306446" cy="202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A2E4D353-7B4A-44A3-B3E8-0539CC670BAB}"/>
              </a:ext>
            </a:extLst>
          </p:cNvPr>
          <p:cNvCxnSpPr>
            <a:cxnSpLocks/>
          </p:cNvCxnSpPr>
          <p:nvPr/>
        </p:nvCxnSpPr>
        <p:spPr>
          <a:xfrm>
            <a:off x="4910217" y="4804188"/>
            <a:ext cx="0" cy="306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C89BD583-87AA-43C1-A449-01A08369FC93}"/>
              </a:ext>
            </a:extLst>
          </p:cNvPr>
          <p:cNvCxnSpPr>
            <a:cxnSpLocks/>
          </p:cNvCxnSpPr>
          <p:nvPr/>
        </p:nvCxnSpPr>
        <p:spPr>
          <a:xfrm flipH="1">
            <a:off x="3957852" y="4782522"/>
            <a:ext cx="225935" cy="211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195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6A3A3-204D-4D34-ABB3-54F5385B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98" y="286199"/>
            <a:ext cx="7886700" cy="9126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kk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«Театрдың ғажайып әлемі» атты аудандық, облыстық, республикалық байқау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6E2317-DB67-4ED5-BBB2-18B26E091A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1" y="1412776"/>
            <a:ext cx="2879756" cy="20162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28C16B-1B49-4F30-8DFE-C217E31B7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35" y="1558824"/>
            <a:ext cx="3037763" cy="1697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526D54-5890-4B9A-9122-699B8B27BC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7" t="41810" r="-1207" b="18601"/>
          <a:stretch/>
        </p:blipFill>
        <p:spPr>
          <a:xfrm>
            <a:off x="68027" y="4178845"/>
            <a:ext cx="3019350" cy="18199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567F86-FA17-4AE6-BC18-7A55AB9972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52" y="4062115"/>
            <a:ext cx="2945556" cy="20533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02E6776-34D0-4D4E-9576-AEB91F9AE3D8}"/>
              </a:ext>
            </a:extLst>
          </p:cNvPr>
          <p:cNvSpPr/>
          <p:nvPr/>
        </p:nvSpPr>
        <p:spPr>
          <a:xfrm>
            <a:off x="3396191" y="1943078"/>
            <a:ext cx="1973929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kk-KZ" sz="2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«Бас жүлде»</a:t>
            </a:r>
            <a:endParaRPr lang="ru-RU" sz="24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293D057-2E55-44E7-87F2-A618A5FAA1A8}"/>
              </a:ext>
            </a:extLst>
          </p:cNvPr>
          <p:cNvSpPr/>
          <p:nvPr/>
        </p:nvSpPr>
        <p:spPr>
          <a:xfrm>
            <a:off x="2361996" y="6099105"/>
            <a:ext cx="4420008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2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2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педагогы</a:t>
            </a:r>
            <a:r>
              <a:rPr lang="ru-RU" sz="2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Гүлжан</a:t>
            </a:r>
            <a:r>
              <a:rPr lang="ru-RU" sz="2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Мерген</a:t>
            </a:r>
            <a:endParaRPr lang="ru-RU" sz="20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676BE-4B5F-4E80-8F34-2079B2C53991}"/>
              </a:ext>
            </a:extLst>
          </p:cNvPr>
          <p:cNvSpPr txBox="1"/>
          <p:nvPr/>
        </p:nvSpPr>
        <p:spPr>
          <a:xfrm>
            <a:off x="3087377" y="2651126"/>
            <a:ext cx="3019350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1.Темірболат Арсен</a:t>
            </a:r>
          </a:p>
          <a:p>
            <a:pPr algn="ctr"/>
            <a:r>
              <a:rPr lang="kk-KZ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2.Найзабек Нұрахмет</a:t>
            </a:r>
          </a:p>
          <a:p>
            <a:pPr algn="ctr"/>
            <a:r>
              <a:rPr lang="kk-KZ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3.Мейрамова Вера</a:t>
            </a:r>
          </a:p>
          <a:p>
            <a:pPr algn="ctr"/>
            <a:r>
              <a:rPr lang="kk-KZ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4.Төлеген Алтын</a:t>
            </a:r>
          </a:p>
          <a:p>
            <a:pPr algn="ctr"/>
            <a:r>
              <a:rPr lang="kk-KZ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5.Балтабай Нұрислам</a:t>
            </a:r>
          </a:p>
          <a:p>
            <a:pPr algn="ctr"/>
            <a:r>
              <a:rPr lang="kk-KZ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6.Балтабай Әлішер</a:t>
            </a:r>
          </a:p>
          <a:p>
            <a:pPr algn="ctr"/>
            <a:r>
              <a:rPr lang="kk-KZ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7.Ескен Аяжан</a:t>
            </a:r>
          </a:p>
          <a:p>
            <a:pPr algn="ctr"/>
            <a:r>
              <a:rPr lang="kk-KZ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8.Нұршәріп Арман</a:t>
            </a:r>
          </a:p>
          <a:p>
            <a:pPr algn="ctr"/>
            <a:endParaRPr lang="kk-KZ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35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71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957F1C-44BB-412F-B751-DCA1072222B0}"/>
              </a:ext>
            </a:extLst>
          </p:cNvPr>
          <p:cNvSpPr txBox="1"/>
          <p:nvPr/>
        </p:nvSpPr>
        <p:spPr>
          <a:xfrm>
            <a:off x="3419872" y="1120676"/>
            <a:ext cx="5400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«Республикалық балалар оқулары</a:t>
            </a:r>
            <a:r>
              <a:rPr lang="kk-KZ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байқауының  аудандық кезеңіне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«ә» сынып оқушылары Қазақбай Ұлпан және Қалабаева Аделя Қалабаева қатысып, Аделя 2 орынға ие болды.</a:t>
            </a:r>
            <a:endParaRPr lang="ru-RU" sz="24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803A11-9F28-4D89-9BE8-40F849BD306A}"/>
              </a:ext>
            </a:extLst>
          </p:cNvPr>
          <p:cNvSpPr/>
          <p:nvPr/>
        </p:nvSpPr>
        <p:spPr>
          <a:xfrm>
            <a:off x="323528" y="332656"/>
            <a:ext cx="59766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«Оқуға құштар мектеп» жобасы</a:t>
            </a:r>
            <a:endParaRPr lang="ru-RU" sz="28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30DC0B-D57B-4966-B3C9-F3451D2F1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>
          <a:xfrm>
            <a:off x="323528" y="1344494"/>
            <a:ext cx="2581676" cy="23083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E9F40D-0598-407E-B60C-1E4743F727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526738"/>
            <a:ext cx="2718302" cy="22224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CCE2CE-EFB6-466A-84A2-6753C5F7F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79" y="3514903"/>
            <a:ext cx="2581676" cy="25841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2ADADB-7199-4FCE-BF9A-CC561AA8E78E}"/>
              </a:ext>
            </a:extLst>
          </p:cNvPr>
          <p:cNvSpPr txBox="1"/>
          <p:nvPr/>
        </p:nvSpPr>
        <p:spPr>
          <a:xfrm>
            <a:off x="2847585" y="6184963"/>
            <a:ext cx="46222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000" b="1" spc="38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Кітапханашы: </a:t>
            </a:r>
            <a:r>
              <a:rPr lang="kk-KZ" sz="2000" b="1" spc="38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Б.Ө.Төлебаева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15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940D3D-E7CC-97FB-A635-04D61DEED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6663"/>
            <a:ext cx="2994556" cy="2954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424A79A-867C-4538-C3AF-D546BE768B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499149"/>
            <a:ext cx="2783982" cy="24876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376D59-42E3-48AB-84C8-187C844835DB}"/>
              </a:ext>
            </a:extLst>
          </p:cNvPr>
          <p:cNvSpPr txBox="1"/>
          <p:nvPr/>
        </p:nvSpPr>
        <p:spPr>
          <a:xfrm>
            <a:off x="4307321" y="416664"/>
            <a:ext cx="457200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"Мен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табиғатты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танып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білемін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байқауының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Табиғатты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жүрегіңмен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сезін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номинациясы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Марат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Меирим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ADC812-C5D3-4E8E-BCD3-337052665C9D}"/>
              </a:ext>
            </a:extLst>
          </p:cNvPr>
          <p:cNvSpPr txBox="1"/>
          <p:nvPr/>
        </p:nvSpPr>
        <p:spPr>
          <a:xfrm>
            <a:off x="654968" y="3861048"/>
            <a:ext cx="44210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идеялар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фестивалі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байқауының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аяқталған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соң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қатысып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кезеңнен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облысқа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жолдама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D8AFF-6A20-4818-84A9-809493382F89}"/>
              </a:ext>
            </a:extLst>
          </p:cNvPr>
          <p:cNvSpPr txBox="1"/>
          <p:nvPr/>
        </p:nvSpPr>
        <p:spPr>
          <a:xfrm>
            <a:off x="4572000" y="616937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b="1" spc="38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Интернат меңгерушісі</a:t>
            </a:r>
            <a:r>
              <a:rPr lang="kk-KZ" sz="1800" b="1" spc="38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kk-KZ" b="1" spc="38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Ә.С.Кусакаева</a:t>
            </a:r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4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ÐÐ°ÑÑÐ¸Ð½ÐºÐ¸ Ð¿Ð¾ Ð·Ð°Ð¿ÑÐ¾ÑÑ ÑÐ»Ð°Ð¹Ð´ ÑÐ¾Ð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792"/>
            <a:ext cx="9144000" cy="51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" y="1124744"/>
            <a:ext cx="8751194" cy="433070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  <a:defRPr/>
            </a:pPr>
            <a:r>
              <a:rPr lang="kk-KZ" sz="142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endParaRPr lang="kk-KZ" sz="1425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kk-K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  <a:defRPr/>
            </a:pPr>
            <a:endParaRPr lang="kk-KZ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kk-KZ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kk-KZ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 жартыжылдықтағы  </a:t>
            </a:r>
          </a:p>
          <a:p>
            <a:pPr marL="0" indent="0" algn="ctr">
              <a:buNone/>
              <a:defRPr/>
            </a:pPr>
            <a:r>
              <a:rPr lang="kk-KZ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– тәрбие жұмысының </a:t>
            </a:r>
          </a:p>
          <a:p>
            <a:pPr marL="0" indent="0" algn="ctr">
              <a:buNone/>
              <a:defRPr/>
            </a:pPr>
            <a:r>
              <a:rPr lang="kk-KZ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жетістіктері.</a:t>
            </a:r>
          </a:p>
          <a:p>
            <a:pPr marL="0" indent="0">
              <a:buNone/>
              <a:defRPr/>
            </a:pPr>
            <a:r>
              <a:rPr lang="kk-KZ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lang="kk-KZ" sz="2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 3" charset="2"/>
              <a:buAutoNum type="arabicPeriod" startAt="3"/>
              <a:defRPr/>
            </a:pPr>
            <a:endParaRPr lang="kk-KZ" sz="2100" dirty="0"/>
          </a:p>
          <a:p>
            <a:pPr>
              <a:buFont typeface="Wingdings 3" charset="2"/>
              <a:buNone/>
              <a:defRPr/>
            </a:pPr>
            <a:endParaRPr lang="kk-KZ" sz="2100" dirty="0"/>
          </a:p>
          <a:p>
            <a:pPr>
              <a:buFont typeface="Wingdings 3" charset="2"/>
              <a:buNone/>
              <a:defRPr/>
            </a:pPr>
            <a:endParaRPr lang="kk-KZ" sz="2100" dirty="0"/>
          </a:p>
          <a:p>
            <a:pPr>
              <a:buFont typeface="Wingdings 3" charset="2"/>
              <a:buNone/>
              <a:defRPr/>
            </a:pPr>
            <a:endParaRPr lang="kk-KZ" sz="2100" dirty="0"/>
          </a:p>
          <a:p>
            <a:pPr>
              <a:buFont typeface="Wingdings 3" charset="2"/>
              <a:buNone/>
              <a:defRPr/>
            </a:pPr>
            <a:endParaRPr lang="kk-KZ" sz="2100" dirty="0"/>
          </a:p>
          <a:p>
            <a:pPr>
              <a:buFont typeface="Wingdings 3" charset="2"/>
              <a:buNone/>
              <a:defRPr/>
            </a:pPr>
            <a:endParaRPr lang="kk-KZ" sz="2100" dirty="0"/>
          </a:p>
          <a:p>
            <a:pPr>
              <a:buFont typeface="Wingdings 3" charset="2"/>
              <a:buNone/>
              <a:defRPr/>
            </a:pP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899204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985CC2-EAA2-46C9-8614-7993E83A6C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3" b="10351"/>
          <a:stretch/>
        </p:blipFill>
        <p:spPr>
          <a:xfrm rot="16200000">
            <a:off x="372527" y="758475"/>
            <a:ext cx="2198796" cy="25346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CF250E-AD30-4DD6-8B5B-D6ABFD15E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/>
          <a:stretch/>
        </p:blipFill>
        <p:spPr>
          <a:xfrm rot="16200000">
            <a:off x="6599820" y="684536"/>
            <a:ext cx="2179938" cy="26636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67C99E2-69A5-42DB-8D70-5BCF802842AB}"/>
              </a:ext>
            </a:extLst>
          </p:cNvPr>
          <p:cNvSpPr/>
          <p:nvPr/>
        </p:nvSpPr>
        <p:spPr>
          <a:xfrm>
            <a:off x="239188" y="199204"/>
            <a:ext cx="874784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k-KZ" sz="2400" b="1" i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 семи</a:t>
            </a:r>
            <a:r>
              <a:rPr lang="kk-KZ" sz="24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 </a:t>
            </a:r>
          </a:p>
          <a:p>
            <a:pPr algn="ctr"/>
            <a:r>
              <a:rPr lang="kk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kk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Тақырыбы: </a:t>
            </a: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«Ұрпақ тәрбиесі-ұлттың болашағы"</a:t>
            </a:r>
            <a:endParaRPr lang="ru-RU" sz="2400" b="1" i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F08896-684B-406B-94AC-FB9F56C400DB}"/>
              </a:ext>
            </a:extLst>
          </p:cNvPr>
          <p:cNvSpPr/>
          <p:nvPr/>
        </p:nvSpPr>
        <p:spPr>
          <a:xfrm>
            <a:off x="-360112" y="3132279"/>
            <a:ext cx="378725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2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«ә» сынып жетекшісі:</a:t>
            </a:r>
          </a:p>
          <a:p>
            <a:pPr algn="ctr"/>
            <a:r>
              <a:rPr lang="kk-KZ" sz="2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Ескен Айым </a:t>
            </a:r>
            <a:endParaRPr lang="ru-RU" sz="2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AD93F2-45D4-4DB1-A17B-1A19E252B61B}"/>
              </a:ext>
            </a:extLst>
          </p:cNvPr>
          <p:cNvSpPr/>
          <p:nvPr/>
        </p:nvSpPr>
        <p:spPr>
          <a:xfrm>
            <a:off x="6064611" y="3013501"/>
            <a:ext cx="32503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2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«а» сынып жетекшісі:</a:t>
            </a:r>
          </a:p>
          <a:p>
            <a:pPr algn="ctr"/>
            <a:r>
              <a:rPr lang="kk-KZ" sz="2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Гүлден Базарбайқызы </a:t>
            </a:r>
            <a:r>
              <a:rPr lang="kk-KZ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7ACB45-8D37-4AC4-9490-20AF11ECE8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1" t="2555" r="2725"/>
          <a:stretch/>
        </p:blipFill>
        <p:spPr>
          <a:xfrm rot="16200000">
            <a:off x="353825" y="3629157"/>
            <a:ext cx="2411289" cy="28222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75499DF-E822-499C-8070-915429A84868}"/>
              </a:ext>
            </a:extLst>
          </p:cNvPr>
          <p:cNvSpPr/>
          <p:nvPr/>
        </p:nvSpPr>
        <p:spPr>
          <a:xfrm>
            <a:off x="835255" y="5950910"/>
            <a:ext cx="35841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2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сынып жетекшісі:</a:t>
            </a:r>
          </a:p>
          <a:p>
            <a:pPr algn="ctr"/>
            <a:r>
              <a:rPr lang="kk-KZ" sz="2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Гульжиян Мажитовна </a:t>
            </a:r>
            <a:endParaRPr lang="ru-RU" sz="2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ED5A83-FE74-4E38-B3F3-42A165832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71" y="1711493"/>
            <a:ext cx="2822279" cy="2771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8E3B1E-0228-4F62-ABED-C56ADAD1E8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4807" b="18032"/>
          <a:stretch/>
        </p:blipFill>
        <p:spPr>
          <a:xfrm rot="16200000">
            <a:off x="6761433" y="3610605"/>
            <a:ext cx="1822124" cy="2698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6F7A577-2670-4F8A-AEB1-74D29342B11E}"/>
              </a:ext>
            </a:extLst>
          </p:cNvPr>
          <p:cNvSpPr/>
          <p:nvPr/>
        </p:nvSpPr>
        <p:spPr>
          <a:xfrm>
            <a:off x="5868144" y="5891998"/>
            <a:ext cx="29360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2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«ә» сынып жетекшісі:</a:t>
            </a:r>
          </a:p>
          <a:p>
            <a:pPr algn="ctr"/>
            <a:r>
              <a:rPr lang="kk-KZ" sz="2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Гүлнұр Борашқызы </a:t>
            </a:r>
            <a:endParaRPr lang="ru-RU" sz="2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010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F540DB-EAC2-44DE-AF14-F27E50D28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27994"/>
            <a:ext cx="7200800" cy="448927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AD17890-0E55-4794-9E0A-6548C4C4248E}"/>
              </a:ext>
            </a:extLst>
          </p:cNvPr>
          <p:cNvSpPr/>
          <p:nvPr/>
        </p:nvSpPr>
        <p:spPr>
          <a:xfrm>
            <a:off x="683568" y="404664"/>
            <a:ext cx="73448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 Республикасының Тәуелсіздік  күніне арналған</a:t>
            </a:r>
          </a:p>
          <a:p>
            <a:pPr algn="ctr"/>
            <a:r>
              <a:rPr lang="kk-KZ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Менің елім – Қазақстан  Республикасы </a:t>
            </a:r>
          </a:p>
          <a:p>
            <a:pPr algn="ctr"/>
            <a:r>
              <a:rPr lang="kk-KZ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endParaRPr lang="ru-RU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9C00C55-C6A0-42B0-9DFE-E41A5D3AB4F3}"/>
              </a:ext>
            </a:extLst>
          </p:cNvPr>
          <p:cNvSpPr/>
          <p:nvPr/>
        </p:nvSpPr>
        <p:spPr>
          <a:xfrm>
            <a:off x="4716016" y="5817272"/>
            <a:ext cx="4088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2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«Шабыт» дебат жетекшісі: </a:t>
            </a:r>
            <a:r>
              <a:rPr lang="kk-KZ" sz="2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Гүлден Базарбайқызы</a:t>
            </a:r>
            <a:endParaRPr lang="ru-RU" sz="2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73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E1C8F9-29E8-4E05-B38B-DEF839F0AF6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/>
          <a:stretch/>
        </p:blipFill>
        <p:spPr>
          <a:xfrm>
            <a:off x="4572000" y="3398306"/>
            <a:ext cx="396044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B13150-7E67-4F9B-9950-ACAF810F88C5}"/>
              </a:ext>
            </a:extLst>
          </p:cNvPr>
          <p:cNvSpPr/>
          <p:nvPr/>
        </p:nvSpPr>
        <p:spPr>
          <a:xfrm>
            <a:off x="4485971" y="6090821"/>
            <a:ext cx="464932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2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Педагог-психолог: </a:t>
            </a:r>
            <a:r>
              <a:rPr lang="kk-KZ" sz="2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Айгүл Ораққызы </a:t>
            </a:r>
            <a:endParaRPr lang="ru-RU" sz="2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9EC780-2A40-4767-AFE9-E65FE3272A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3635896" cy="30153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33B4ABC-9554-4069-9954-D1DC98481634}"/>
              </a:ext>
            </a:extLst>
          </p:cNvPr>
          <p:cNvSpPr/>
          <p:nvPr/>
        </p:nvSpPr>
        <p:spPr>
          <a:xfrm>
            <a:off x="3851920" y="712691"/>
            <a:ext cx="496855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kk-KZ" sz="2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 семинар </a:t>
            </a:r>
          </a:p>
          <a:p>
            <a:pPr algn="ctr"/>
            <a:r>
              <a:rPr lang="kk-KZ" sz="2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Озық педагогикалық тәжрибе – Зеренді ауданы педагогтерінің кәсіби құзыреттілігін дамытудың негізі</a:t>
            </a:r>
          </a:p>
          <a:p>
            <a:pPr algn="ctr"/>
            <a:r>
              <a:rPr lang="kk-KZ" sz="2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</a:t>
            </a:r>
            <a:endParaRPr lang="ru-RU" sz="2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A096B8-8171-4F1B-85FF-08EBE558E2FF}"/>
              </a:ext>
            </a:extLst>
          </p:cNvPr>
          <p:cNvSpPr/>
          <p:nvPr/>
        </p:nvSpPr>
        <p:spPr>
          <a:xfrm>
            <a:off x="6896" y="4065712"/>
            <a:ext cx="5472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kk-KZ" sz="2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 семинар </a:t>
            </a:r>
          </a:p>
          <a:p>
            <a:pPr algn="ctr"/>
            <a:r>
              <a:rPr lang="kk-KZ" sz="2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Жаратылыстану – ғылыми сауаттылығын дамытуда тапсырмаларды орындау және әзірлеу тәсілдері</a:t>
            </a:r>
          </a:p>
          <a:p>
            <a:pPr algn="ctr"/>
            <a:r>
              <a:rPr lang="kk-KZ" sz="2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</a:t>
            </a:r>
            <a:endParaRPr lang="ru-RU" sz="2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62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2048F4-C042-4305-A6FB-21E035E6E4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22700" r="22001" b="18500"/>
          <a:stretch/>
        </p:blipFill>
        <p:spPr>
          <a:xfrm>
            <a:off x="328428" y="378908"/>
            <a:ext cx="2160239" cy="2041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A1A39C-3C15-46B3-9F13-22667CC749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9" t="14185" r="11399" b="23380"/>
          <a:stretch/>
        </p:blipFill>
        <p:spPr>
          <a:xfrm rot="16200000">
            <a:off x="3778537" y="2249071"/>
            <a:ext cx="2205205" cy="2283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EF11FE-5B14-434B-A58E-289FC5B019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0" t="4042" r="25861"/>
          <a:stretch/>
        </p:blipFill>
        <p:spPr>
          <a:xfrm rot="16200000">
            <a:off x="6769472" y="1559064"/>
            <a:ext cx="1857476" cy="2573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FFC9F9-C337-4DA0-91B3-1B799407DF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1" t="7206" r="30617" b="14169"/>
          <a:stretch/>
        </p:blipFill>
        <p:spPr>
          <a:xfrm rot="16200000">
            <a:off x="942876" y="3100164"/>
            <a:ext cx="1753379" cy="2874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5F2DFAF-3EDD-415D-895B-906CB5E78A22}"/>
              </a:ext>
            </a:extLst>
          </p:cNvPr>
          <p:cNvSpPr/>
          <p:nvPr/>
        </p:nvSpPr>
        <p:spPr>
          <a:xfrm>
            <a:off x="4485971" y="6090821"/>
            <a:ext cx="46493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2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Директордың тәрбие ісі жөніндегі </a:t>
            </a:r>
          </a:p>
          <a:p>
            <a:pPr algn="ctr"/>
            <a:r>
              <a:rPr lang="kk-KZ" sz="2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орынбасары: </a:t>
            </a:r>
            <a:r>
              <a:rPr lang="kk-KZ" sz="2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Д.М.Кенжина </a:t>
            </a:r>
            <a:endParaRPr lang="ru-RU" sz="2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C6DC909-AF85-4D54-86AE-A5B15102C00A}"/>
              </a:ext>
            </a:extLst>
          </p:cNvPr>
          <p:cNvSpPr/>
          <p:nvPr/>
        </p:nvSpPr>
        <p:spPr>
          <a:xfrm>
            <a:off x="-24282" y="2640993"/>
            <a:ext cx="3509608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1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14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Ұрпақ тәрбиесі – ұлттың болашағы» аудандық семинарын ұйымдастыруға</a:t>
            </a:r>
            <a:r>
              <a:rPr lang="kk-KZ" sz="1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4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қосқан зор үлесі үшін </a:t>
            </a:r>
          </a:p>
          <a:p>
            <a:pPr algn="ctr"/>
            <a:r>
              <a:rPr lang="kk-KZ" sz="1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 ХАТ </a:t>
            </a:r>
            <a:endParaRPr lang="ru-RU" sz="14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02282DD-D64D-4E98-BC57-267823B5914A}"/>
              </a:ext>
            </a:extLst>
          </p:cNvPr>
          <p:cNvSpPr/>
          <p:nvPr/>
        </p:nvSpPr>
        <p:spPr>
          <a:xfrm>
            <a:off x="6354804" y="4461207"/>
            <a:ext cx="26299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16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«Ақмола облысының ішкі саясат басқармасы»</a:t>
            </a:r>
          </a:p>
          <a:p>
            <a:pPr algn="ctr"/>
            <a:r>
              <a:rPr lang="kk-KZ" sz="1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</a:t>
            </a:r>
            <a:endParaRPr lang="ru-RU" sz="16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52640A6-8988-4E15-A702-3B39C91038E5}"/>
              </a:ext>
            </a:extLst>
          </p:cNvPr>
          <p:cNvSpPr/>
          <p:nvPr/>
        </p:nvSpPr>
        <p:spPr>
          <a:xfrm>
            <a:off x="2539792" y="623757"/>
            <a:ext cx="4909530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14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«Қазақстан </a:t>
            </a:r>
          </a:p>
          <a:p>
            <a:pPr algn="ctr"/>
            <a:r>
              <a:rPr lang="kk-KZ" sz="14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оқу-ағарту,ғылым және жоғары білім қызметкерлерінің салалық кәсіптік одағының Астана қаласы мен Ақмола облыстық ұйымы» ҚБ</a:t>
            </a:r>
          </a:p>
          <a:p>
            <a:pPr algn="ctr"/>
            <a:r>
              <a:rPr lang="kk-KZ" sz="1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ҚҰРМЕТ ГРАМОТАСЫ</a:t>
            </a:r>
            <a:endParaRPr lang="ru-RU" sz="14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58D2B78-6560-4A34-8AE7-4BFE704EB07C}"/>
              </a:ext>
            </a:extLst>
          </p:cNvPr>
          <p:cNvSpPr/>
          <p:nvPr/>
        </p:nvSpPr>
        <p:spPr>
          <a:xfrm>
            <a:off x="382551" y="5483735"/>
            <a:ext cx="42614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16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«2023-2024 оқу жылына арналған атаулы жән атаулы күндер күнтізбесі» тақырыбы бойынша,өзінің озық тәжірибесімен бөліскен үшін</a:t>
            </a:r>
          </a:p>
          <a:p>
            <a:pPr algn="ctr"/>
            <a:r>
              <a:rPr lang="kk-KZ" sz="1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</a:t>
            </a:r>
            <a:endParaRPr lang="ru-RU" sz="16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427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866A7-2C1C-4CD5-9C09-1C475470F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803" y="289883"/>
            <a:ext cx="7402168" cy="3523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kk-KZ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Дамытушылық сипаттағы сабақтар және спорт секциялар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D50A1-678D-4087-92AA-6E12B6A909B4}"/>
              </a:ext>
            </a:extLst>
          </p:cNvPr>
          <p:cNvSpPr txBox="1"/>
          <p:nvPr/>
        </p:nvSpPr>
        <p:spPr>
          <a:xfrm>
            <a:off x="229449" y="934558"/>
            <a:ext cx="89457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«Мамандандырылған Зеренді балалар мен жасөспірімдер спорт мектебі» КММ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лигасы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бағдарламасындағы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kk-KZ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ашық марафонында, 2006-2007 жылғы ұлдар арасында 3000м қашықтықта өткен </a:t>
            </a:r>
          </a:p>
          <a:p>
            <a:pPr algn="ctr"/>
            <a:r>
              <a:rPr lang="kk-KZ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«Жеңіл атлетика» жарысында</a:t>
            </a:r>
          </a:p>
          <a:p>
            <a:pPr algn="ctr"/>
            <a:r>
              <a:rPr lang="kk-KZ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1- орын Қайыргельдинов Дамир, 2- орын Жанбек Рахат иеленді.</a:t>
            </a:r>
          </a:p>
          <a:p>
            <a:pPr algn="ctr"/>
            <a:r>
              <a:rPr lang="kk-KZ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Қыздар арасында </a:t>
            </a:r>
          </a:p>
          <a:p>
            <a:pPr algn="ctr"/>
            <a:r>
              <a:rPr lang="kk-KZ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2 -орын Марат Мейірім, 3 орын Батырханова Анель иеленді.</a:t>
            </a:r>
            <a:endParaRPr lang="ru-RU" sz="16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D35EF5-2372-457B-87F7-8DF359E8D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2" y="2950340"/>
            <a:ext cx="3274943" cy="29393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563A34-66A0-400E-8B66-7C909F9695E8}"/>
              </a:ext>
            </a:extLst>
          </p:cNvPr>
          <p:cNvSpPr txBox="1"/>
          <p:nvPr/>
        </p:nvSpPr>
        <p:spPr>
          <a:xfrm>
            <a:off x="4905561" y="6074195"/>
            <a:ext cx="33008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000" b="1" spc="38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Жетекшісі: </a:t>
            </a:r>
            <a:r>
              <a:rPr lang="kk-KZ" sz="2000" b="1" spc="38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Өнер Адалбек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E68BC1-22C0-4E31-B2AF-2401BA6AFB2C}"/>
              </a:ext>
            </a:extLst>
          </p:cNvPr>
          <p:cNvSpPr txBox="1"/>
          <p:nvPr/>
        </p:nvSpPr>
        <p:spPr>
          <a:xfrm>
            <a:off x="3347864" y="2750440"/>
            <a:ext cx="457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Асық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ату »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командалық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1.Балтабек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2.Қосмурзаев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Асылхан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3.Балтабай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Бейсен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асық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ІІІ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1.Төлеген Алтын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2.Мейрамова Вера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Сансызбай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Нарқыз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3928BC-C768-4CB3-8332-FEEF5878BB35}"/>
              </a:ext>
            </a:extLst>
          </p:cNvPr>
          <p:cNvSpPr txBox="1"/>
          <p:nvPr/>
        </p:nvSpPr>
        <p:spPr>
          <a:xfrm>
            <a:off x="197234" y="349851"/>
            <a:ext cx="1441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 көлемінде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630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C90B3F-4CF7-449E-A488-301B76F09E39}"/>
              </a:ext>
            </a:extLst>
          </p:cNvPr>
          <p:cNvSpPr txBox="1"/>
          <p:nvPr/>
        </p:nvSpPr>
        <p:spPr>
          <a:xfrm>
            <a:off x="173936" y="2903883"/>
            <a:ext cx="403802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лигасы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бағдарламасындағы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9-11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тоғызқұмалақ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1.Төлеген Алтын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2.Қажыбай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Еркежан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3.Серикова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Дилара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4.Халел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Ақерке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4292C2-06F9-4D62-ADC7-BA124A7A3E24}"/>
              </a:ext>
            </a:extLst>
          </p:cNvPr>
          <p:cNvSpPr txBox="1"/>
          <p:nvPr/>
        </p:nvSpPr>
        <p:spPr>
          <a:xfrm>
            <a:off x="330476" y="484477"/>
            <a:ext cx="3066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 көлемінде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865E28-56C9-4CD0-AD41-FDAFCD486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347" y="315929"/>
            <a:ext cx="3442076" cy="3113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073EF1-F0EA-40A0-AE9A-2594E1143045}"/>
              </a:ext>
            </a:extLst>
          </p:cNvPr>
          <p:cNvSpPr txBox="1"/>
          <p:nvPr/>
        </p:nvSpPr>
        <p:spPr>
          <a:xfrm>
            <a:off x="5483380" y="5579374"/>
            <a:ext cx="330086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350" b="1" spc="38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Жетекшісі: </a:t>
            </a:r>
            <a:r>
              <a:rPr lang="kk-KZ" sz="1350" b="1" spc="38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А.Е.Сейдахметов</a:t>
            </a:r>
            <a:endParaRPr lang="ru-RU" sz="135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C78CD5-9879-4974-9ADE-BF2D32029CB9}"/>
              </a:ext>
            </a:extLst>
          </p:cNvPr>
          <p:cNvSpPr txBox="1"/>
          <p:nvPr/>
        </p:nvSpPr>
        <p:spPr>
          <a:xfrm>
            <a:off x="6229356" y="484478"/>
            <a:ext cx="2728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 көлемінде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49BA81-8D09-47C4-AE50-605528FBA11A}"/>
              </a:ext>
            </a:extLst>
          </p:cNvPr>
          <p:cNvSpPr txBox="1"/>
          <p:nvPr/>
        </p:nvSpPr>
        <p:spPr>
          <a:xfrm>
            <a:off x="4932041" y="2951017"/>
            <a:ext cx="40380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Жастар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спартакиадасы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9-11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шахмат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1.Балтабек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2.Балтабек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Әлішер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3.Нұршәріп Арман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2DE340-805B-46D6-AE7B-F15FE9B33854}"/>
              </a:ext>
            </a:extLst>
          </p:cNvPr>
          <p:cNvSpPr txBox="1"/>
          <p:nvPr/>
        </p:nvSpPr>
        <p:spPr>
          <a:xfrm>
            <a:off x="6177174" y="1297027"/>
            <a:ext cx="28450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Шахмат»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командалық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56B86C-5281-4342-9CC6-15CFEDF0F358}"/>
              </a:ext>
            </a:extLst>
          </p:cNvPr>
          <p:cNvSpPr txBox="1"/>
          <p:nvPr/>
        </p:nvSpPr>
        <p:spPr>
          <a:xfrm>
            <a:off x="357160" y="1393586"/>
            <a:ext cx="27282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Тоғызқұмалақ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командалық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8946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A12E93-DAD9-4EFB-BC34-1491BEEABD98}"/>
              </a:ext>
            </a:extLst>
          </p:cNvPr>
          <p:cNvSpPr txBox="1"/>
          <p:nvPr/>
        </p:nvSpPr>
        <p:spPr>
          <a:xfrm>
            <a:off x="5759726" y="408725"/>
            <a:ext cx="2585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  көлемінде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DEF8A-3E48-418E-BD57-DCEA231D3EE7}"/>
              </a:ext>
            </a:extLst>
          </p:cNvPr>
          <p:cNvSpPr txBox="1"/>
          <p:nvPr/>
        </p:nvSpPr>
        <p:spPr>
          <a:xfrm>
            <a:off x="4550790" y="992942"/>
            <a:ext cx="43135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лигасы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бағдарламасындағы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9-11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теннисі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Үстел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теннисі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командалық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758225-A653-4555-B6A2-D68332543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924" y="2429266"/>
            <a:ext cx="3432253" cy="2372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825EA6-3074-4506-8EBF-883D4086B84C}"/>
              </a:ext>
            </a:extLst>
          </p:cNvPr>
          <p:cNvSpPr txBox="1"/>
          <p:nvPr/>
        </p:nvSpPr>
        <p:spPr>
          <a:xfrm>
            <a:off x="798693" y="453921"/>
            <a:ext cx="2585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  көлемінде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653E7-9C29-4F44-BB6F-BF7309540E2B}"/>
              </a:ext>
            </a:extLst>
          </p:cNvPr>
          <p:cNvSpPr txBox="1"/>
          <p:nvPr/>
        </p:nvSpPr>
        <p:spPr>
          <a:xfrm>
            <a:off x="4427984" y="6119704"/>
            <a:ext cx="40764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000" b="1" spc="38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Жетекшісі: </a:t>
            </a:r>
            <a:r>
              <a:rPr lang="kk-KZ" sz="2000" b="1" spc="38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Н.К.Ахметбеков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A39479-D70D-490F-94F6-AFF1021886C7}"/>
              </a:ext>
            </a:extLst>
          </p:cNvPr>
          <p:cNvSpPr txBox="1"/>
          <p:nvPr/>
        </p:nvSpPr>
        <p:spPr>
          <a:xfrm>
            <a:off x="154056" y="909557"/>
            <a:ext cx="37520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спартакиадасы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9-11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теннисі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Үстел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теннисі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командалық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EF64EE-9353-433E-A8FC-1535974526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15584" b="1604"/>
          <a:stretch/>
        </p:blipFill>
        <p:spPr>
          <a:xfrm>
            <a:off x="473823" y="2429265"/>
            <a:ext cx="3432254" cy="2372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BFADBC-29B3-49CF-B661-ABD57A932408}"/>
              </a:ext>
            </a:extLst>
          </p:cNvPr>
          <p:cNvSpPr txBox="1"/>
          <p:nvPr/>
        </p:nvSpPr>
        <p:spPr>
          <a:xfrm>
            <a:off x="639608" y="5191611"/>
            <a:ext cx="3109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1.Қосмырзаев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Асылхан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2.Мейрамова Вера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Сансызбай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Нарқыз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661E03-6CB4-4A6C-95C7-ED816AB12341}"/>
              </a:ext>
            </a:extLst>
          </p:cNvPr>
          <p:cNvSpPr txBox="1"/>
          <p:nvPr/>
        </p:nvSpPr>
        <p:spPr>
          <a:xfrm>
            <a:off x="5610796" y="4999051"/>
            <a:ext cx="2883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1.Төлеген  Алина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2.Есенгелді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Мансұр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Төлеген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Нұрәділ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73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9BCE043-4448-40A0-8F1B-CEFA2DC89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7319" y="10769"/>
            <a:ext cx="7563414" cy="1296143"/>
          </a:xfrm>
        </p:spPr>
        <p:txBody>
          <a:bodyPr/>
          <a:lstStyle/>
          <a:p>
            <a:pPr algn="ctr"/>
            <a:r>
              <a:rPr lang="kk-K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20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Ақмола облысы білім басқармасының Зеренді ауданы бойынша білім бөлімі Зеренді ауылының Мәлік Ғабдуллин атындағы мектеп-гимназиясы» коммуналдық мемлекеттік мекемесі 2023-2024 оқу жылы оқушылар контингенті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29AFE4-8836-EF91-8A28-D72AD3130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715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EE7D64-E165-1707-DE30-644BC048027A}"/>
              </a:ext>
            </a:extLst>
          </p:cNvPr>
          <p:cNvSpPr txBox="1"/>
          <p:nvPr/>
        </p:nvSpPr>
        <p:spPr>
          <a:xfrm>
            <a:off x="323528" y="1544376"/>
            <a:ext cx="8807827" cy="5290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337185" algn="ctr">
              <a:lnSpc>
                <a:spcPct val="106000"/>
              </a:lnSpc>
            </a:pPr>
            <a:r>
              <a:rPr lang="kk-K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kk-K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-2024 оқу жылы мектепте 1-11 сыныптар бойынша  2-тоқсан соңында барлығы 18  сынып-комплект құрылды. Бір даярлық сыныбын қосқанда барлығы: 19сынып-комплект.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algn="ctr">
              <a:lnSpc>
                <a:spcPct val="106000"/>
              </a:lnSpc>
            </a:pPr>
            <a:r>
              <a:rPr lang="kk-K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Бастауыш сыныптардың саны: 5 сынып, 5-9-сыныптар аралығында </a:t>
            </a:r>
          </a:p>
          <a:p>
            <a:pPr marL="342900" algn="ctr">
              <a:lnSpc>
                <a:spcPct val="106000"/>
              </a:lnSpc>
            </a:pPr>
            <a:r>
              <a:rPr lang="kk-K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сынып, (оның ішінде 5 «Ә», 6 «Ә», 7 «Ә», 8  «Ә», 9«Ә» сыныптары гимназия сыныптары)  10-11 сыныптар 2 сынып.Барлық сыныптарда оқушы саны талапқа сай толық.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algn="ctr">
              <a:lnSpc>
                <a:spcPct val="106000"/>
              </a:lnSpc>
              <a:spcAft>
                <a:spcPts val="600"/>
              </a:spcAft>
            </a:pPr>
            <a:r>
              <a:rPr lang="kk-K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Даярлық сыныбы: 12 оқушы,1 «А» сынып: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kk-K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оқушы, 1 «Ә» сынып: 15 оқушы ,2- сыныпта 18 оқушы,3-сыныпта 18 оқушы,4-сыныпта 20 оқушы,   5 «А» сыныбында 25 оқушы,5 «Ә»гимназия сыныбында 17 оқушы,              6 «А»сыныбында  24 оқушы,6 «Ә»гимназия сыныбында 13 оқушы,              7 «А»сыныбында  14 оқушы,7 «Ә»гимназия сыныбында 13 оқушы,              8 «А»сыныбында  22 оқушы, 8«Ә»гимназия сыныбында 10 оқушы,               9 «А»сыныбында  19оқушы,9 «Ә»гимназия сыныбында 10 оқушы,             10 «А»сыныбында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kk-K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оқушы, 10 «Ә»сыныбында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lang="kk-K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оқушы,11-сыныпта -24 оқушы,мектеп бойынша барлығы 3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04 </a:t>
            </a:r>
            <a:r>
              <a:rPr lang="kk-K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оқушы.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9659F3C-2452-4539-AA26-1AA2A02E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007" y="4238403"/>
            <a:ext cx="7695452" cy="105226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kk-KZ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3-4 сынып оқушыларына арналған Республикалық "Алтын сақа" олимпиадасының мектепішілік кезеңінде, ең жоғары ұпай жинаған оқушыларымыз 3-сынып оқушылары: </a:t>
            </a:r>
            <a:r>
              <a:rPr lang="kk-KZ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Сапарбек Мансур</a:t>
            </a:r>
            <a:r>
              <a:rPr lang="kk-KZ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Уалиев Али  , </a:t>
            </a:r>
            <a:r>
              <a:rPr lang="kk-KZ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Темірболат Рамазан</a:t>
            </a:r>
            <a:r>
              <a:rPr lang="kk-KZ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4-сынып оқушылары: </a:t>
            </a:r>
            <a:r>
              <a:rPr lang="kk-KZ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Ерғали Айкүнім, Бірімжан Исхан, Жүрсін Іңкәр</a:t>
            </a:r>
            <a:r>
              <a:rPr lang="kk-KZ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аудандық кезеңге өтті.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91D9D4-4494-48C1-B65C-4F185568AB3E}"/>
              </a:ext>
            </a:extLst>
          </p:cNvPr>
          <p:cNvSpPr txBox="1"/>
          <p:nvPr/>
        </p:nvSpPr>
        <p:spPr>
          <a:xfrm>
            <a:off x="933008" y="260648"/>
            <a:ext cx="6135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Алтын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сақа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олимпиадасы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(3-4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сыныптар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6CE013-CF39-4526-BAF3-87E13343F5B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07" y="1057402"/>
            <a:ext cx="3264722" cy="293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153678-6009-4CFE-BFFE-4A92B90AFDA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057402"/>
            <a:ext cx="3600400" cy="2939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244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09EF95-007B-4310-A75F-84A688E8A142}"/>
              </a:ext>
            </a:extLst>
          </p:cNvPr>
          <p:cNvSpPr txBox="1"/>
          <p:nvPr/>
        </p:nvSpPr>
        <p:spPr>
          <a:xfrm>
            <a:off x="0" y="4280077"/>
            <a:ext cx="8892480" cy="2436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5-6 сынып оқушыларына арналған Республикалық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"Алтын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сақа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олимпиадасының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мектепішілік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кезеңі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өтіп, ең жоғары ұпай жинаған оқушылар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(Нұрғожа Нұрдәулет 5 "Ә", Уалиев Жандос 5 "Ә", Беккожин Жарас 5 "А", Сайпидин Жібек 6 "А", Мұрат Медина 6 "Ә", Бельгумбаев Төлеген 6 "Ә") аудандық кезеңге өтті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9EE72-B680-4666-978F-FA0C8BE0A43E}"/>
              </a:ext>
            </a:extLst>
          </p:cNvPr>
          <p:cNvSpPr txBox="1"/>
          <p:nvPr/>
        </p:nvSpPr>
        <p:spPr>
          <a:xfrm>
            <a:off x="251520" y="260648"/>
            <a:ext cx="7920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Алтын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сақа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олимпиадасы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(5-6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сыныптар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CA3144-E5BF-4B1E-9C3C-DD90C3C434B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2749"/>
            <a:ext cx="2931138" cy="281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4AAD35-F0E2-41A4-8C7E-1B5075FD604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86" y="1042749"/>
            <a:ext cx="2559257" cy="281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C653BC-D184-4529-A0F5-F911B69619A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51" y="1042749"/>
            <a:ext cx="2789629" cy="281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344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54C86A1-BC93-4127-9417-C42330466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4146126"/>
            <a:ext cx="8928992" cy="1587130"/>
          </a:xfrm>
        </p:spPr>
        <p:txBody>
          <a:bodyPr>
            <a:normAutofit fontScale="25000" lnSpcReduction="20000"/>
          </a:bodyPr>
          <a:lstStyle/>
          <a:p>
            <a:r>
              <a:rPr lang="kk-KZ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10-11 сынып оқушыларына арналған Республикалық "Алтын түлек" олимпиадасының мектепішілік кезеңіне қатысқан оқушылар арасынан 10 «ә»-сынып оқушылары: Дыбысова Лейла, Хамитова Сафира , 11-сынып оқушылары: Кенжина Наргиза, </a:t>
            </a:r>
            <a:r>
              <a:rPr lang="kk-KZ" sz="8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Сексенбай Гүлжан ,Бектас Нұркелді аудандық кезеңге жолдама алды.</a:t>
            </a:r>
          </a:p>
          <a:p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Аудандық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кезеңнен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Бектас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 1-орын, </a:t>
            </a:r>
            <a:r>
              <a:rPr lang="ru-RU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Хамитова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2-орын </a:t>
            </a:r>
            <a:r>
              <a:rPr lang="ru-RU" sz="8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иеленді</a:t>
            </a: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0839B6-FD93-4221-A994-03EF801ACEC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3"/>
          <a:stretch/>
        </p:blipFill>
        <p:spPr bwMode="auto">
          <a:xfrm>
            <a:off x="395536" y="1340768"/>
            <a:ext cx="2544034" cy="238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8009E5-5329-455D-B114-FB7CABB8C6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72"/>
          <a:stretch/>
        </p:blipFill>
        <p:spPr bwMode="auto">
          <a:xfrm>
            <a:off x="3237743" y="1347486"/>
            <a:ext cx="2403486" cy="23811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AC06AA-EFD6-4A05-B901-F761D497C999}"/>
              </a:ext>
            </a:extLst>
          </p:cNvPr>
          <p:cNvSpPr txBox="1"/>
          <p:nvPr/>
        </p:nvSpPr>
        <p:spPr>
          <a:xfrm>
            <a:off x="2185987" y="188640"/>
            <a:ext cx="4623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"Алтын түлек" олимпиадасы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1FE25F-D78A-4649-9C08-C28CF6CCF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02" y="1354203"/>
            <a:ext cx="2809062" cy="237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51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1EF225-5698-483E-95C5-EEADB3AFD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7" y="1313495"/>
            <a:ext cx="4159433" cy="3114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78A10-F20C-409A-BCF5-A33EF8CD3A55}"/>
              </a:ext>
            </a:extLst>
          </p:cNvPr>
          <p:cNvSpPr txBox="1"/>
          <p:nvPr/>
        </p:nvSpPr>
        <p:spPr>
          <a:xfrm>
            <a:off x="207283" y="4728897"/>
            <a:ext cx="51514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3-сынып оқушылары Өнер Айдын,</a:t>
            </a:r>
          </a:p>
          <a:p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Ерғали Айкүнім, Амантай Ерасыл 1 дәрежелі диплом, Серік Айзере </a:t>
            </a:r>
          </a:p>
          <a:p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дәрежелі дипломмен марапатталды.</a:t>
            </a:r>
          </a:p>
          <a:p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Калибаева Г.М.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6C9BDA-75F5-4E78-A482-EDBB0E823175}"/>
              </a:ext>
            </a:extLst>
          </p:cNvPr>
          <p:cNvSpPr txBox="1"/>
          <p:nvPr/>
        </p:nvSpPr>
        <p:spPr>
          <a:xfrm>
            <a:off x="323529" y="260648"/>
            <a:ext cx="5000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«Дарын» Республикалық ғылыми орталығы</a:t>
            </a:r>
          </a:p>
          <a:p>
            <a:pPr algn="ctr"/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өткізген «Кенгуру» ойын-конкурсы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EADBFD85-2280-4474-8D6A-884C26E33A2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9311231"/>
              </p:ext>
            </p:extLst>
          </p:nvPr>
        </p:nvGraphicFramePr>
        <p:xfrm>
          <a:off x="5245817" y="1713684"/>
          <a:ext cx="3640790" cy="31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EADBFD85-2280-4474-8D6A-884C26E33A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45817" y="1713684"/>
                        <a:ext cx="3640790" cy="31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6CDDCF5-D5F0-43D3-9035-41E11A543CC8}"/>
              </a:ext>
            </a:extLst>
          </p:cNvPr>
          <p:cNvSpPr txBox="1"/>
          <p:nvPr/>
        </p:nvSpPr>
        <p:spPr>
          <a:xfrm>
            <a:off x="5508104" y="260648"/>
            <a:ext cx="2676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«Мың бала» зияткерлік </a:t>
            </a:r>
          </a:p>
          <a:p>
            <a:pPr algn="ctr"/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олимпиадасы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F9B6C5-C788-4DAA-8E2A-24F9CE0DA822}"/>
              </a:ext>
            </a:extLst>
          </p:cNvPr>
          <p:cNvSpPr txBox="1"/>
          <p:nvPr/>
        </p:nvSpPr>
        <p:spPr>
          <a:xfrm>
            <a:off x="5358759" y="5190562"/>
            <a:ext cx="3414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Омаров Мұхамед 1-орын</a:t>
            </a:r>
          </a:p>
          <a:p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Қарабатырова Г.Қ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8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FE9DD-7CB2-4179-90C4-523F7E96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652" y="351535"/>
            <a:ext cx="3530372" cy="715581"/>
          </a:xfrm>
        </p:spPr>
        <p:txBody>
          <a:bodyPr>
            <a:noAutofit/>
          </a:bodyPr>
          <a:lstStyle/>
          <a:p>
            <a:pPr algn="l"/>
            <a:r>
              <a:rPr lang="kk-KZ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ІХ Республикалық "Ақберен" республикалық өнер байқауы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F4148-4BDA-4434-8D95-BE47D8C49931}"/>
              </a:ext>
            </a:extLst>
          </p:cNvPr>
          <p:cNvSpPr txBox="1"/>
          <p:nvPr/>
        </p:nvSpPr>
        <p:spPr>
          <a:xfrm>
            <a:off x="301020" y="4294225"/>
            <a:ext cx="5295560" cy="2306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kk-KZ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Ақберен" республикалық өнер байқауының аудандық кезеңіне «Көркем сөз оқу» номинациясы  9 «Ә»сынып оқушысы Қазақбай Ұлпан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(жетекшісі Дюсенова С.С ) 3 орын  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«Өнер байқауы» номинациясы  8«Ә» сынып оқушысы Көкше Нұрай(жетекшісі Садыкова А.С)  жүлделі 3 орын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0F37C4-D843-4D04-BA8C-D3D384237A2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4"/>
          <a:stretch/>
        </p:blipFill>
        <p:spPr bwMode="auto">
          <a:xfrm>
            <a:off x="301019" y="1345924"/>
            <a:ext cx="2273827" cy="2326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5698F8-328A-4DCA-B840-C9699C61A61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99"/>
          <a:stretch/>
        </p:blipFill>
        <p:spPr bwMode="auto">
          <a:xfrm>
            <a:off x="3022838" y="1694208"/>
            <a:ext cx="2120729" cy="2295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05F19C-AF14-4290-BD2C-E3E4318228C4}"/>
              </a:ext>
            </a:extLst>
          </p:cNvPr>
          <p:cNvSpPr txBox="1"/>
          <p:nvPr/>
        </p:nvSpPr>
        <p:spPr>
          <a:xfrm>
            <a:off x="5220071" y="764857"/>
            <a:ext cx="39239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2-7 сынып оқушылары арасында өткен </a:t>
            </a:r>
            <a:br>
              <a:rPr lang="kk-KZ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kk-KZ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«Зерде» зерттеу жобалары байқауы </a:t>
            </a:r>
            <a:br>
              <a:rPr lang="kk-KZ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kk-KZ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облыстық кезең</a:t>
            </a:r>
            <a:endParaRPr lang="ru-RU" sz="1600" dirty="0"/>
          </a:p>
        </p:txBody>
      </p:sp>
      <p:pic>
        <p:nvPicPr>
          <p:cNvPr id="14" name="Объект 3">
            <a:extLst>
              <a:ext uri="{FF2B5EF4-FFF2-40B4-BE49-F238E27FC236}">
                <a16:creationId xmlns:a16="http://schemas.microsoft.com/office/drawing/2014/main" id="{455CF0B5-9BD7-46E8-8C97-05B64884C993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5" t="21585" r="17213"/>
          <a:stretch/>
        </p:blipFill>
        <p:spPr bwMode="auto">
          <a:xfrm>
            <a:off x="5915849" y="1762760"/>
            <a:ext cx="2891688" cy="23645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7645AF-DE8F-4599-A40D-B8ACB652107C}"/>
              </a:ext>
            </a:extLst>
          </p:cNvPr>
          <p:cNvSpPr txBox="1"/>
          <p:nvPr/>
        </p:nvSpPr>
        <p:spPr>
          <a:xfrm>
            <a:off x="5900605" y="4294224"/>
            <a:ext cx="3203849" cy="81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Есімбек Аян 2-орын.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Жетекшісі: Халелова Э.М.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D491F3-F7C5-4D54-9342-941A8FB382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10100"/>
          <a:stretch/>
        </p:blipFill>
        <p:spPr>
          <a:xfrm rot="16200000">
            <a:off x="6592531" y="4597493"/>
            <a:ext cx="1494513" cy="25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26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6108A-7CEB-4A13-B9E9-6C95CAEA9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9" y="237219"/>
            <a:ext cx="3306725" cy="960668"/>
          </a:xfrm>
        </p:spPr>
        <p:txBody>
          <a:bodyPr>
            <a:normAutofit/>
          </a:bodyPr>
          <a:lstStyle/>
          <a:p>
            <a:pPr algn="l"/>
            <a:r>
              <a:rPr lang="kk-KZ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«Алтын тұғыр»  олимпиадасы</a:t>
            </a:r>
            <a:br>
              <a:rPr lang="kk-KZ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(аудандық кезең)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4B3E20-D9FE-4D08-AB79-04EA05790724}"/>
              </a:ext>
            </a:extLst>
          </p:cNvPr>
          <p:cNvSpPr txBox="1"/>
          <p:nvPr/>
        </p:nvSpPr>
        <p:spPr>
          <a:xfrm>
            <a:off x="284420" y="4838459"/>
            <a:ext cx="5364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Канимаганбетова Г.У-грамота</a:t>
            </a:r>
          </a:p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Авсилам Лиза-сертификат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06AD82-B327-4CB8-84A0-1C7C4B542E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09" y="1928218"/>
            <a:ext cx="2392805" cy="27189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E2B5A3-9F3E-483D-97EF-54A3F68967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/>
          <a:stretch/>
        </p:blipFill>
        <p:spPr>
          <a:xfrm>
            <a:off x="200475" y="1928217"/>
            <a:ext cx="2376192" cy="27189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ED623D-5A17-494F-B4F7-0D32BBB85F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2"/>
          <a:stretch/>
        </p:blipFill>
        <p:spPr>
          <a:xfrm>
            <a:off x="5749556" y="1903967"/>
            <a:ext cx="2905708" cy="27189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696F7B-4C77-4032-B092-6C883C24744E}"/>
              </a:ext>
            </a:extLst>
          </p:cNvPr>
          <p:cNvSpPr txBox="1"/>
          <p:nvPr/>
        </p:nvSpPr>
        <p:spPr>
          <a:xfrm>
            <a:off x="4572000" y="237219"/>
            <a:ext cx="4083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"Озық педагогикалық тәжірибе - Зеренді ауданы педагогтерінің кәсіби құзыреттілігін дамытудың негізі«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(облыстық семинар)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96CA61-30AF-4F64-BE0F-B71FA8C745AE}"/>
              </a:ext>
            </a:extLst>
          </p:cNvPr>
          <p:cNvSpPr txBox="1"/>
          <p:nvPr/>
        </p:nvSpPr>
        <p:spPr>
          <a:xfrm>
            <a:off x="5853224" y="5004776"/>
            <a:ext cx="3006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Дюсенова С.С-сертификат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1633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5383</TotalTime>
  <Words>1608</Words>
  <Application>Microsoft Office PowerPoint</Application>
  <PresentationFormat>Экран (4:3)</PresentationFormat>
  <Paragraphs>228</Paragraphs>
  <Slides>26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Georgia</vt:lpstr>
      <vt:lpstr>Rufina</vt:lpstr>
      <vt:lpstr>Times New Roman</vt:lpstr>
      <vt:lpstr>Trebuchet MS</vt:lpstr>
      <vt:lpstr>Wingdings 3</vt:lpstr>
      <vt:lpstr>Воздушный поток</vt:lpstr>
      <vt:lpstr>PDF</vt:lpstr>
      <vt:lpstr>Презентация PowerPoint</vt:lpstr>
      <vt:lpstr>Презентация PowerPoint</vt:lpstr>
      <vt:lpstr>«Ақмола облысы білім басқармасының Зеренді ауданы бойынша білім бөлімі Зеренді ауылының Мәлік Ғабдуллин атындағы мектеп-гимназиясы» коммуналдық мемлекеттік мекемесі 2023-2024 оқу жылы оқушылар контингенті</vt:lpstr>
      <vt:lpstr>Презентация PowerPoint</vt:lpstr>
      <vt:lpstr>Презентация PowerPoint</vt:lpstr>
      <vt:lpstr>Презентация PowerPoint</vt:lpstr>
      <vt:lpstr>Презентация PowerPoint</vt:lpstr>
      <vt:lpstr>ІХ Республикалық "Ақберен" республикалық өнер байқауы</vt:lpstr>
      <vt:lpstr>«Алтын тұғыр»  олимпиадасы (аудандық кезең)</vt:lpstr>
      <vt:lpstr>Облыстық семинар Тақырыбы: « Жаратылыстану – ғылыми сауаттылығыг дамытуда тапсырмаларды орындау және әзірлеу тәсілдері»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«Театрдың ғажайып әлемі» атты аудандық, облыстық, республикалық байқау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Дамытушылық сипаттағы сабақтар және спорт секциялар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avalon5</dc:creator>
  <cp:lastModifiedBy>Admin</cp:lastModifiedBy>
  <cp:revision>309</cp:revision>
  <cp:lastPrinted>2022-04-12T04:04:32Z</cp:lastPrinted>
  <dcterms:created xsi:type="dcterms:W3CDTF">2018-01-25T13:07:25Z</dcterms:created>
  <dcterms:modified xsi:type="dcterms:W3CDTF">2023-12-27T07:23:07Z</dcterms:modified>
</cp:coreProperties>
</file>